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3"/>
    <p:sldId id="257" r:id="rId4"/>
    <p:sldId id="258" r:id="rId5"/>
    <p:sldId id="259" r:id="rId6"/>
    <p:sldId id="260" r:id="rId7"/>
    <p:sldId id="261" r:id="rId8"/>
    <p:sldId id="263" r:id="rId9"/>
    <p:sldId id="267" r:id="rId10"/>
    <p:sldId id="262" r:id="rId11"/>
    <p:sldId id="264" r:id="rId12"/>
    <p:sldId id="265" r:id="rId13"/>
    <p:sldId id="266" r:id="rId14"/>
    <p:sldId id="268" r:id="rId15"/>
    <p:sldId id="269" r:id="rId16"/>
    <p:sldId id="343" r:id="rId17"/>
    <p:sldId id="344" r:id="rId18"/>
    <p:sldId id="275" r:id="rId19"/>
    <p:sldId id="271" r:id="rId20"/>
    <p:sldId id="273" r:id="rId21"/>
    <p:sldId id="272" r:id="rId22"/>
    <p:sldId id="276" r:id="rId23"/>
    <p:sldId id="277" r:id="rId24"/>
    <p:sldId id="274" r:id="rId25"/>
    <p:sldId id="278" r:id="rId26"/>
    <p:sldId id="279" r:id="rId27"/>
    <p:sldId id="283" r:id="rId28"/>
    <p:sldId id="280" r:id="rId29"/>
    <p:sldId id="281" r:id="rId30"/>
    <p:sldId id="394" r:id="rId31"/>
    <p:sldId id="282" r:id="rId32"/>
    <p:sldId id="284" r:id="rId33"/>
    <p:sldId id="345" r:id="rId34"/>
    <p:sldId id="285" r:id="rId35"/>
    <p:sldId id="286" r:id="rId36"/>
    <p:sldId id="347" r:id="rId37"/>
    <p:sldId id="310" r:id="rId38"/>
    <p:sldId id="348" r:id="rId39"/>
    <p:sldId id="287" r:id="rId40"/>
    <p:sldId id="288" r:id="rId41"/>
    <p:sldId id="289" r:id="rId42"/>
    <p:sldId id="290" r:id="rId43"/>
    <p:sldId id="291" r:id="rId44"/>
    <p:sldId id="300" r:id="rId45"/>
    <p:sldId id="292" r:id="rId46"/>
    <p:sldId id="295" r:id="rId47"/>
    <p:sldId id="293" r:id="rId48"/>
    <p:sldId id="294" r:id="rId49"/>
    <p:sldId id="296" r:id="rId50"/>
    <p:sldId id="297" r:id="rId51"/>
    <p:sldId id="298" r:id="rId52"/>
    <p:sldId id="311" r:id="rId53"/>
    <p:sldId id="312" r:id="rId54"/>
    <p:sldId id="330" r:id="rId55"/>
    <p:sldId id="299" r:id="rId56"/>
    <p:sldId id="313" r:id="rId57"/>
    <p:sldId id="314" r:id="rId58"/>
    <p:sldId id="315" r:id="rId59"/>
    <p:sldId id="316" r:id="rId60"/>
    <p:sldId id="317" r:id="rId61"/>
    <p:sldId id="318" r:id="rId62"/>
    <p:sldId id="321" r:id="rId63"/>
    <p:sldId id="331" r:id="rId64"/>
    <p:sldId id="322" r:id="rId65"/>
    <p:sldId id="323" r:id="rId66"/>
    <p:sldId id="395" r:id="rId67"/>
  </p:sldIdLst>
  <p:sldSz cx="9144000" cy="6858000" type="screen4x3"/>
  <p:notesSz cx="6858000" cy="9144000"/>
  <p:custDataLst>
    <p:tags r:id="rId72"/>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8223"/>
    <p:restoredTop sz="94618"/>
  </p:normalViewPr>
  <p:slideViewPr>
    <p:cSldViewPr snapToGrid="0" snapToObjects="1" showGuides="1">
      <p:cViewPr varScale="1">
        <p:scale>
          <a:sx n="95" d="100"/>
          <a:sy n="95" d="100"/>
        </p:scale>
        <p:origin x="75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2" Type="http://schemas.openxmlformats.org/officeDocument/2006/relationships/tags" Target="tags/tag1.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notesMaster" Target="notesMasters/notesMaster1.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855C91-67BA-4447-AE6F-325D9093EF54}"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F939E2-2BBE-9640-A681-74C4DED86A8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41279"/>
            <a:ext cx="9144000" cy="21336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256" y="60576"/>
            <a:ext cx="1085088" cy="1078992"/>
          </a:xfrm>
          <a:prstGeom prst="rect">
            <a:avLst/>
          </a:prstGeom>
        </p:spPr>
      </p:pic>
      <p:sp>
        <p:nvSpPr>
          <p:cNvPr id="2" name="标题 1"/>
          <p:cNvSpPr>
            <a:spLocks noGrp="1"/>
          </p:cNvSpPr>
          <p:nvPr>
            <p:ph type="ctrTitle"/>
          </p:nvPr>
        </p:nvSpPr>
        <p:spPr>
          <a:xfrm>
            <a:off x="685800" y="2130425"/>
            <a:ext cx="7772400" cy="1470025"/>
          </a:xfrm>
        </p:spPr>
        <p:txBody>
          <a:bodyPr>
            <a:normAutofit/>
          </a:bodyPr>
          <a:lstStyle>
            <a:lvl1pPr>
              <a:defRPr lang="en-US" altLang="zh-CN" sz="4800" b="1" kern="1200"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kumimoji="1" lang="en-US" altLang="zh-CN" dirty="0" smtClean="0"/>
              <a:t>Click to edit Master title style</a:t>
            </a:r>
            <a:endParaRPr kumimoji="1"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zh-CN" smtClean="0"/>
              <a:t>Click to edit Master subtitle style</a:t>
            </a:r>
            <a:endParaRPr kumimoji="1"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竖排文本占位符 2"/>
          <p:cNvSpPr>
            <a:spLocks noGrp="1"/>
          </p:cNvSpPr>
          <p:nvPr>
            <p:ph type="body" orient="vert" idx="1"/>
          </p:nvPr>
        </p:nvSpPr>
        <p:spPr/>
        <p:txBody>
          <a:bodyPr vert="eaVert"/>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日期占位符 3"/>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en-US" altLang="zh-CN" smtClean="0"/>
              <a:t>Click to edit Master title style</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日期占位符 3"/>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34297"/>
            <a:ext cx="8229600" cy="663371"/>
          </a:xfrm>
        </p:spPr>
        <p:txBody>
          <a:bodyPr>
            <a:normAutofit/>
          </a:bodyPr>
          <a:lstStyle>
            <a:lvl1pPr algn="l">
              <a:defRPr sz="3600" b="1">
                <a:solidFill>
                  <a:srgbClr val="0433FF"/>
                </a:solidFill>
              </a:defRPr>
            </a:lvl1pPr>
          </a:lstStyle>
          <a:p>
            <a:r>
              <a:rPr kumimoji="1" lang="en-US" altLang="zh-CN" dirty="0" smtClean="0"/>
              <a:t>Click to edit Master title style</a:t>
            </a:r>
            <a:endParaRPr kumimoji="1" lang="zh-CN" altLang="en-US" dirty="0"/>
          </a:p>
        </p:txBody>
      </p:sp>
      <p:pic>
        <p:nvPicPr>
          <p:cNvPr id="7" name="Picture 11"/>
          <p:cNvPicPr>
            <a:picLocks noChangeAspect="1" noChangeArrowheads="1"/>
          </p:cNvPicPr>
          <p:nvPr userDrawn="1"/>
        </p:nvPicPr>
        <p:blipFill>
          <a:blip r:embed="rId2">
            <a:alphaModFix amt="35000"/>
          </a:blip>
          <a:srcRect/>
          <a:stretch>
            <a:fillRect/>
          </a:stretch>
        </p:blipFill>
        <p:spPr bwMode="auto">
          <a:xfrm>
            <a:off x="8406234" y="154685"/>
            <a:ext cx="580032" cy="580032"/>
          </a:xfrm>
          <a:prstGeom prst="rect">
            <a:avLst/>
          </a:prstGeom>
          <a:noFill/>
          <a:ln w="9525">
            <a:noFill/>
            <a:miter lim="800000"/>
            <a:headEnd/>
            <a:tailEnd/>
          </a:ln>
          <a:effectLst/>
        </p:spPr>
      </p:pic>
      <p:sp>
        <p:nvSpPr>
          <p:cNvPr id="8" name="内容占位符 2"/>
          <p:cNvSpPr>
            <a:spLocks noGrp="1"/>
          </p:cNvSpPr>
          <p:nvPr>
            <p:ph idx="1"/>
          </p:nvPr>
        </p:nvSpPr>
        <p:spPr>
          <a:xfrm>
            <a:off x="457200" y="1184565"/>
            <a:ext cx="8229600" cy="5068154"/>
          </a:xfrm>
        </p:spPr>
        <p:txBody>
          <a:bodyPr/>
          <a:lstStyle>
            <a:lvl1pPr marL="342900" indent="-342900">
              <a:buClr>
                <a:srgbClr val="FF0000"/>
              </a:buClr>
              <a:buFont typeface="ZapfDingbatsITC" charset="0"/>
              <a:buChar char="❈"/>
              <a:defRPr/>
            </a:lvl1pPr>
            <a:lvl2pPr marL="742950" indent="-285750">
              <a:buClr>
                <a:srgbClr val="FF0000"/>
              </a:buClr>
              <a:buFont typeface="ArialUnicodeMS" charset="0"/>
              <a:buChar char="❆"/>
              <a:defRPr/>
            </a:lvl2pPr>
            <a:lvl3pPr marL="1143000" indent="-228600">
              <a:buClr>
                <a:srgbClr val="FF0000"/>
              </a:buClr>
              <a:buFont typeface="ZapfDingbatsITC" charset="0"/>
              <a:buChar char="❁"/>
              <a:defRPr/>
            </a:lvl3pPr>
            <a:lvl4pPr marL="1600200" indent="-228600">
              <a:buClr>
                <a:srgbClr val="FF0000"/>
              </a:buClr>
              <a:buFont typeface="ZapfDingbatsITC" charset="0"/>
              <a:buChar char="✥"/>
              <a:defRPr/>
            </a:lvl4pPr>
            <a:lvl5pPr marL="2057400" indent="-228600">
              <a:buClr>
                <a:srgbClr val="FF0000"/>
              </a:buClr>
              <a:buFont typeface="Wingdings" panose="05000000000000000000" pitchFamily="2" charset="2"/>
              <a:buChar char="Ø"/>
              <a:defRPr/>
            </a:lvl5pPr>
          </a:lstStyle>
          <a:p>
            <a:pPr lvl="0"/>
            <a:r>
              <a:rPr kumimoji="1" lang="en-US" altLang="zh-CN" dirty="0" smtClean="0"/>
              <a:t>Click to edit Master text styles</a:t>
            </a:r>
            <a:endParaRPr kumimoji="1" lang="en-US" altLang="zh-CN" dirty="0" smtClean="0"/>
          </a:p>
          <a:p>
            <a:pPr lvl="1"/>
            <a:r>
              <a:rPr kumimoji="1" lang="en-US" altLang="zh-CN" dirty="0" smtClean="0"/>
              <a:t>Second level</a:t>
            </a:r>
            <a:endParaRPr kumimoji="1" lang="en-US" altLang="zh-CN" dirty="0" smtClean="0"/>
          </a:p>
          <a:p>
            <a:pPr lvl="2"/>
            <a:r>
              <a:rPr kumimoji="1" lang="en-US" altLang="zh-CN" dirty="0" smtClean="0"/>
              <a:t>Third level</a:t>
            </a:r>
            <a:endParaRPr kumimoji="1" lang="en-US" altLang="zh-CN" dirty="0" smtClean="0"/>
          </a:p>
          <a:p>
            <a:pPr lvl="3"/>
            <a:r>
              <a:rPr kumimoji="1" lang="en-US" altLang="zh-CN" dirty="0" smtClean="0"/>
              <a:t>Fourth level</a:t>
            </a:r>
            <a:endParaRPr kumimoji="1" lang="en-US" altLang="zh-CN" dirty="0" smtClean="0"/>
          </a:p>
          <a:p>
            <a:pPr lvl="4"/>
            <a:r>
              <a:rPr kumimoji="1" lang="en-US" altLang="zh-CN" dirty="0" smtClean="0"/>
              <a:t>Fifth level</a:t>
            </a:r>
            <a:endParaRPr kumimoji="1" lang="zh-CN" alt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6909"/>
            <a:ext cx="9144000" cy="213360"/>
          </a:xfrm>
          <a:prstGeom prst="rect">
            <a:avLst/>
          </a:prstGeom>
        </p:spPr>
      </p:pic>
      <p:sp>
        <p:nvSpPr>
          <p:cNvPr id="10" name="Rectangle 9"/>
          <p:cNvSpPr/>
          <p:nvPr userDrawn="1"/>
        </p:nvSpPr>
        <p:spPr>
          <a:xfrm>
            <a:off x="1318901" y="6407510"/>
            <a:ext cx="6770058" cy="461665"/>
          </a:xfrm>
          <a:prstGeom prst="rect">
            <a:avLst/>
          </a:prstGeom>
          <a:noFill/>
        </p:spPr>
        <p:txBody>
          <a:bodyPr wrap="none" lIns="91440" tIns="45720" rIns="91440" bIns="45720">
            <a:spAutoFit/>
          </a:bodyPr>
          <a:lstStyle/>
          <a:p>
            <a:pPr algn="ct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Beijing</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Institute</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of</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Technology</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 </a:t>
            </a:r>
            <a:r>
              <a:rPr lang="en-US" altLang="zh-CN" sz="2400" b="1" kern="120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DataHammer</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Group</a:t>
            </a:r>
            <a:endParaRPr lang="en-US" altLang="zh-CN" sz="2400" b="1"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998" y="6263894"/>
            <a:ext cx="9144000" cy="213360"/>
          </a:xfrm>
          <a:prstGeom prst="rect">
            <a:avLst/>
          </a:prstGeom>
        </p:spPr>
      </p:pic>
      <p:sp>
        <p:nvSpPr>
          <p:cNvPr id="12" name="Date Placeholder 18"/>
          <p:cNvSpPr>
            <a:spLocks noGrp="1"/>
          </p:cNvSpPr>
          <p:nvPr>
            <p:ph type="dt" sz="half" idx="10"/>
          </p:nvPr>
        </p:nvSpPr>
        <p:spPr>
          <a:xfrm>
            <a:off x="207819" y="6467186"/>
            <a:ext cx="1111082" cy="390814"/>
          </a:xfrm>
        </p:spPr>
        <p:txBody>
          <a:bodyPr/>
          <a:lstStyle>
            <a:lvl1pPr>
              <a:defRPr sz="2000"/>
            </a:lvl1pPr>
          </a:lstStyle>
          <a:p>
            <a:fld id="{A1D07F22-6007-5747-97C5-ACB9B8DD2B95}" type="datetimeFigureOut">
              <a:rPr kumimoji="1" lang="zh-CN" altLang="en-US" smtClean="0"/>
            </a:fld>
            <a:endParaRPr kumimoji="1" lang="zh-CN" altLang="en-US" dirty="0"/>
          </a:p>
        </p:txBody>
      </p:sp>
      <p:sp>
        <p:nvSpPr>
          <p:cNvPr id="13" name="Slide Number Placeholder 19"/>
          <p:cNvSpPr>
            <a:spLocks noGrp="1"/>
          </p:cNvSpPr>
          <p:nvPr>
            <p:ph type="sldNum" sz="quarter" idx="11"/>
          </p:nvPr>
        </p:nvSpPr>
        <p:spPr>
          <a:xfrm>
            <a:off x="8088959" y="6467187"/>
            <a:ext cx="897307" cy="390814"/>
          </a:xfrm>
        </p:spPr>
        <p:txBody>
          <a:bodyPr/>
          <a:lstStyle>
            <a:lvl1pPr>
              <a:defRPr sz="2000"/>
            </a:lvl1p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en-US" altLang="zh-CN" smtClean="0"/>
              <a:t>Click to edit Master title style</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zh-CN" smtClean="0"/>
              <a:t>Click to edit Master text styles</a:t>
            </a:r>
            <a:endParaRPr kumimoji="1" lang="en-US" altLang="zh-CN" smtClean="0"/>
          </a:p>
        </p:txBody>
      </p:sp>
      <p:sp>
        <p:nvSpPr>
          <p:cNvPr id="4" name="日期占位符 3"/>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5" name="日期占位符 4"/>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en-US" altLang="zh-CN" smtClean="0"/>
              <a:t>Click to edit Master title style</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endParaRPr kumimoji="1" lang="en-US" altLang="zh-CN"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endParaRPr kumimoji="1" lang="en-US" altLang="zh-CN"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7" name="日期占位符 6"/>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日期占位符 2"/>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en-US" altLang="zh-CN" smtClean="0"/>
              <a:t>Click to edit Master title style</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endParaRPr kumimoji="1" lang="en-US" altLang="zh-CN" smtClean="0"/>
          </a:p>
        </p:txBody>
      </p:sp>
      <p:sp>
        <p:nvSpPr>
          <p:cNvPr id="5" name="日期占位符 4"/>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en-US" altLang="zh-CN" smtClean="0"/>
              <a:t>Click to edit Master title style</a:t>
            </a:r>
            <a:endParaRPr kumimoji="1"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smtClean="0"/>
              <a:t>Drag picture to placeholder or click icon to add</a:t>
            </a:r>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endParaRPr kumimoji="1" lang="en-US" altLang="zh-CN" smtClean="0"/>
          </a:p>
        </p:txBody>
      </p:sp>
      <p:sp>
        <p:nvSpPr>
          <p:cNvPr id="5" name="日期占位符 4"/>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07F22-6007-5747-97C5-ACB9B8DD2B95}" type="datetimeFigureOut">
              <a:rPr kumimoji="1" lang="zh-CN" altLang="en-US" smtClean="0"/>
            </a:fld>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7A552E-E01A-124E-8860-02CC8B25EBA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kumimoji="1" lang="zh-CN" altLang="en-US" sz="3200">
                <a:sym typeface="+mn-ea"/>
              </a:rPr>
              <a:t>四、现有通用大模型比较</a:t>
            </a:r>
            <a:endParaRPr lang="zh-CN" altLang="en-US" sz="3200"/>
          </a:p>
        </p:txBody>
      </p:sp>
      <p:sp>
        <p:nvSpPr>
          <p:cNvPr id="3" name="副标题 2"/>
          <p:cNvSpPr>
            <a:spLocks noGrp="1"/>
          </p:cNvSpPr>
          <p:nvPr>
            <p:ph type="subTitle" idx="1"/>
          </p:nvPr>
        </p:nvSpPr>
        <p:spPr/>
        <p:txBody>
          <a:bodyPr/>
          <a:p>
            <a:r>
              <a:rPr lang="zh-CN" altLang="en-US" sz="2800"/>
              <a:t>汇报人：李明</a:t>
            </a:r>
            <a:endParaRPr lang="zh-C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sz="2800">
                <a:latin typeface="微软雅黑" panose="020B0503020204020204" pitchFamily="34" charset="-122"/>
                <a:ea typeface="微软雅黑" panose="020B0503020204020204" pitchFamily="34" charset="-122"/>
              </a:rPr>
              <a:t>GPT-3</a:t>
            </a:r>
            <a:endParaRPr lang="en-US" altLang="zh-CN"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1"/>
            <a:r>
              <a:rPr lang="zh-CN" altLang="en-US" sz="2400" b="1">
                <a:latin typeface="+mn-ea"/>
              </a:rPr>
              <a:t>数据集</a:t>
            </a:r>
            <a:endParaRPr lang="en-US" altLang="zh-CN" sz="2400" b="1">
              <a:latin typeface="+mn-ea"/>
            </a:endParaRPr>
          </a:p>
          <a:p>
            <a:pPr lvl="2"/>
            <a:r>
              <a:rPr lang="en-US" altLang="zh-CN" sz="2100">
                <a:latin typeface="+mn-ea"/>
              </a:rPr>
              <a:t>Common Crawl: </a:t>
            </a:r>
            <a:r>
              <a:rPr lang="zh-CN" altLang="en-US" sz="2100">
                <a:latin typeface="+mn-ea"/>
              </a:rPr>
              <a:t>互联网上爬取的海量</a:t>
            </a:r>
            <a:r>
              <a:rPr lang="zh-CN" altLang="en-US" sz="2100">
                <a:latin typeface="+mn-ea"/>
              </a:rPr>
              <a:t>数据集</a:t>
            </a:r>
            <a:endParaRPr lang="zh-CN" altLang="en-US" sz="2100">
              <a:latin typeface="+mn-ea"/>
            </a:endParaRPr>
          </a:p>
          <a:p>
            <a:pPr lvl="2"/>
            <a:r>
              <a:rPr lang="en-US" altLang="zh-CN" sz="2100">
                <a:latin typeface="+mn-ea"/>
              </a:rPr>
              <a:t>WebText2</a:t>
            </a:r>
            <a:r>
              <a:rPr lang="zh-CN" altLang="en-US" sz="2100">
                <a:latin typeface="+mn-ea"/>
              </a:rPr>
              <a:t>：包含高质量网页中文本数据的</a:t>
            </a:r>
            <a:r>
              <a:rPr lang="zh-CN" altLang="en-US" sz="2100">
                <a:latin typeface="+mn-ea"/>
              </a:rPr>
              <a:t>数据集</a:t>
            </a:r>
            <a:endParaRPr lang="zh-CN" altLang="en-US" sz="2100">
              <a:latin typeface="+mn-ea"/>
            </a:endParaRPr>
          </a:p>
          <a:p>
            <a:pPr lvl="2"/>
            <a:r>
              <a:rPr lang="en-US" altLang="zh-CN" sz="2100">
                <a:latin typeface="+mn-ea"/>
              </a:rPr>
              <a:t>Books</a:t>
            </a:r>
            <a:endParaRPr lang="en-US" altLang="zh-CN" sz="2100">
              <a:latin typeface="+mn-ea"/>
            </a:endParaRPr>
          </a:p>
          <a:p>
            <a:pPr lvl="2"/>
            <a:r>
              <a:rPr lang="en-US" altLang="zh-CN" sz="2100">
                <a:latin typeface="+mn-ea"/>
              </a:rPr>
              <a:t>Wikipedia</a:t>
            </a:r>
            <a:endParaRPr lang="en-US" altLang="zh-CN" sz="2100">
              <a:latin typeface="+mn-ea"/>
            </a:endParaRPr>
          </a:p>
        </p:txBody>
      </p:sp>
      <p:pic>
        <p:nvPicPr>
          <p:cNvPr id="4" name="图片 3"/>
          <p:cNvPicPr>
            <a:picLocks noChangeAspect="1"/>
          </p:cNvPicPr>
          <p:nvPr/>
        </p:nvPicPr>
        <p:blipFill>
          <a:blip r:embed="rId1"/>
          <a:stretch>
            <a:fillRect/>
          </a:stretch>
        </p:blipFill>
        <p:spPr>
          <a:xfrm>
            <a:off x="98425" y="3180027"/>
            <a:ext cx="9144000" cy="2562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sz="2800">
                <a:latin typeface="微软雅黑" panose="020B0503020204020204" pitchFamily="34" charset="-122"/>
                <a:ea typeface="微软雅黑" panose="020B0503020204020204" pitchFamily="34" charset="-122"/>
              </a:rPr>
              <a:t>GPT-3</a:t>
            </a:r>
            <a:endParaRPr lang="en-US" altLang="zh-CN"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kumimoji="1" lang="zh-CN" altLang="en-US" sz="2400" b="1" dirty="0"/>
              <a:t>特性</a:t>
            </a:r>
            <a:endParaRPr kumimoji="1" lang="zh-CN" altLang="en-US" sz="2400" b="1" dirty="0"/>
          </a:p>
          <a:p>
            <a:pPr lvl="1"/>
            <a:r>
              <a:rPr lang="zh-CN" altLang="en-US" sz="2100"/>
              <a:t>GPT-3 是当时规模最大的语言模型（1750 亿参数），展示了参数数量与模型性能之间的显著关联。</a:t>
            </a:r>
            <a:endParaRPr lang="zh-CN" altLang="en-US" sz="2100"/>
          </a:p>
          <a:p>
            <a:pPr lvl="1"/>
            <a:r>
              <a:rPr lang="en-US" altLang="zh-CN" sz="2100"/>
              <a:t>GPT-3</a:t>
            </a:r>
            <a:r>
              <a:rPr lang="zh-CN" altLang="en-US" sz="2100"/>
              <a:t>展现了在多个领域的</a:t>
            </a:r>
            <a:r>
              <a:rPr lang="zh-CN" altLang="en-US" sz="2100"/>
              <a:t>强大性能，改变了传统 NLP 系统针对每个任务定制模型的模式，使得“一个模型解决所有问题”</a:t>
            </a:r>
            <a:r>
              <a:rPr lang="zh-CN" altLang="en-US" sz="2100"/>
              <a:t>成为可能。</a:t>
            </a:r>
            <a:endParaRPr lang="zh-CN" altLang="en-US" sz="2100"/>
          </a:p>
          <a:p>
            <a:pPr lvl="1"/>
            <a:r>
              <a:rPr lang="zh-CN" altLang="en-US" sz="2100"/>
              <a:t>具备</a:t>
            </a:r>
            <a:r>
              <a:rPr lang="zh-CN" altLang="en-US" sz="2100"/>
              <a:t>强大零样本和少样本学习的能力</a:t>
            </a:r>
            <a:endParaRPr lang="zh-CN" altLang="en-US" sz="2100"/>
          </a:p>
          <a:p>
            <a:pPr lvl="2"/>
            <a:r>
              <a:rPr lang="zh-CN" altLang="en-US" sz="2100"/>
              <a:t>零样本学习：GPT-3 能够通过简单的自然语言提示完成未明确训练过的任务，例如翻译、问答和写作。</a:t>
            </a:r>
            <a:endParaRPr lang="zh-CN" altLang="en-US" sz="2100"/>
          </a:p>
          <a:p>
            <a:pPr lvl="2"/>
            <a:r>
              <a:rPr lang="zh-CN" altLang="en-US" sz="2100"/>
              <a:t>少样本学习：只需提供少量任务示例，模型即可快速适应特定任务，而无需复杂的任务微调。</a:t>
            </a:r>
            <a:endParaRPr lang="zh-CN" altLang="en-US" sz="2100"/>
          </a:p>
          <a:p>
            <a:pPr lvl="1"/>
            <a:endParaRPr lang="zh-CN" altLang="en-US" sz="2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sz="2800">
                <a:latin typeface="微软雅黑" panose="020B0503020204020204" pitchFamily="34" charset="-122"/>
                <a:ea typeface="微软雅黑" panose="020B0503020204020204" pitchFamily="34" charset="-122"/>
              </a:rPr>
              <a:t>GPT-3</a:t>
            </a:r>
            <a:endParaRPr lang="en-US" altLang="zh-CN"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endParaRPr lang="zh-CN" altLang="en-US"/>
          </a:p>
        </p:txBody>
      </p:sp>
      <p:pic>
        <p:nvPicPr>
          <p:cNvPr id="4" name="图片 3"/>
          <p:cNvPicPr>
            <a:picLocks noChangeAspect="1"/>
          </p:cNvPicPr>
          <p:nvPr/>
        </p:nvPicPr>
        <p:blipFill>
          <a:blip r:embed="rId1"/>
          <a:stretch>
            <a:fillRect/>
          </a:stretch>
        </p:blipFill>
        <p:spPr>
          <a:xfrm>
            <a:off x="243246" y="897912"/>
            <a:ext cx="3972479" cy="4239217"/>
          </a:xfrm>
          <a:prstGeom prst="rect">
            <a:avLst/>
          </a:prstGeom>
        </p:spPr>
      </p:pic>
      <p:pic>
        <p:nvPicPr>
          <p:cNvPr id="5" name="图片 4"/>
          <p:cNvPicPr>
            <a:picLocks noChangeAspect="1"/>
          </p:cNvPicPr>
          <p:nvPr/>
        </p:nvPicPr>
        <p:blipFill>
          <a:blip r:embed="rId2"/>
          <a:stretch>
            <a:fillRect/>
          </a:stretch>
        </p:blipFill>
        <p:spPr>
          <a:xfrm>
            <a:off x="457405" y="4715227"/>
            <a:ext cx="3351121" cy="2251006"/>
          </a:xfrm>
          <a:prstGeom prst="rect">
            <a:avLst/>
          </a:prstGeom>
        </p:spPr>
      </p:pic>
      <p:pic>
        <p:nvPicPr>
          <p:cNvPr id="6" name="图片 5"/>
          <p:cNvPicPr>
            <a:picLocks noChangeAspect="1"/>
          </p:cNvPicPr>
          <p:nvPr/>
        </p:nvPicPr>
        <p:blipFill>
          <a:blip r:embed="rId3"/>
          <a:stretch>
            <a:fillRect/>
          </a:stretch>
        </p:blipFill>
        <p:spPr>
          <a:xfrm>
            <a:off x="4215491" y="1068321"/>
            <a:ext cx="3924848" cy="55062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GPT-3</a:t>
            </a:r>
            <a:endParaRPr lang="en-US" altLang="zh-CN"/>
          </a:p>
        </p:txBody>
      </p:sp>
      <p:sp>
        <p:nvSpPr>
          <p:cNvPr id="3" name="内容占位符 2"/>
          <p:cNvSpPr>
            <a:spLocks noGrp="1"/>
          </p:cNvSpPr>
          <p:nvPr>
            <p:ph idx="1"/>
          </p:nvPr>
        </p:nvSpPr>
        <p:spPr/>
        <p:txBody>
          <a:bodyPr/>
          <a:p>
            <a:r>
              <a:rPr lang="zh-CN" altLang="en-US" sz="2400" b="1"/>
              <a:t>性能</a:t>
            </a:r>
            <a:endParaRPr lang="zh-CN" altLang="en-US" sz="2400" b="1"/>
          </a:p>
        </p:txBody>
      </p:sp>
      <p:pic>
        <p:nvPicPr>
          <p:cNvPr id="4" name="图片 3"/>
          <p:cNvPicPr>
            <a:picLocks noChangeAspect="1"/>
          </p:cNvPicPr>
          <p:nvPr/>
        </p:nvPicPr>
        <p:blipFill>
          <a:blip r:embed="rId1"/>
          <a:stretch>
            <a:fillRect/>
          </a:stretch>
        </p:blipFill>
        <p:spPr>
          <a:xfrm>
            <a:off x="457217" y="1878446"/>
            <a:ext cx="7791416" cy="43164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GPT-4</a:t>
            </a:r>
            <a:endParaRPr lang="en-US" altLang="zh-CN"/>
          </a:p>
        </p:txBody>
      </p:sp>
      <p:sp>
        <p:nvSpPr>
          <p:cNvPr id="3" name="内容占位符 2"/>
          <p:cNvSpPr>
            <a:spLocks noGrp="1"/>
          </p:cNvSpPr>
          <p:nvPr>
            <p:ph idx="1"/>
          </p:nvPr>
        </p:nvSpPr>
        <p:spPr/>
        <p:txBody>
          <a:bodyPr/>
          <a:p>
            <a:r>
              <a:rPr lang="zh-CN" altLang="en-US" sz="2400" b="1"/>
              <a:t>与</a:t>
            </a:r>
            <a:r>
              <a:rPr lang="en-US" altLang="zh-CN" sz="2400" b="1"/>
              <a:t>GPT-3</a:t>
            </a:r>
            <a:r>
              <a:rPr lang="zh-CN" altLang="en-US" sz="2400" b="1"/>
              <a:t>对比</a:t>
            </a:r>
            <a:r>
              <a:rPr lang="en-US" altLang="zh-CN"/>
              <a:t> </a:t>
            </a:r>
            <a:endParaRPr lang="en-US" altLang="zh-CN"/>
          </a:p>
          <a:p>
            <a:pPr lvl="1"/>
            <a:r>
              <a:rPr lang="zh-CN" altLang="en-US" sz="2100"/>
              <a:t>更大规模参数（普遍估计可能达</a:t>
            </a:r>
            <a:r>
              <a:rPr lang="zh-CN" altLang="en-US" sz="2100"/>
              <a:t>万亿规模），更先进架构。</a:t>
            </a:r>
            <a:endParaRPr lang="en-US" altLang="zh-CN" sz="2100"/>
          </a:p>
          <a:p>
            <a:pPr lvl="1"/>
            <a:r>
              <a:rPr lang="zh-CN" altLang="en-US" sz="2100"/>
              <a:t>模型逻辑推理能力显著提高，</a:t>
            </a:r>
            <a:r>
              <a:rPr lang="zh-CN" altLang="en-US" sz="2100"/>
              <a:t>在数学问题、逻辑推导、复杂问答等方面的表现更为可靠。</a:t>
            </a:r>
            <a:endParaRPr lang="zh-CN" altLang="en-US"/>
          </a:p>
          <a:p>
            <a:pPr lvl="1"/>
            <a:r>
              <a:rPr lang="zh-CN" altLang="en-US" sz="2100"/>
              <a:t>支持多模态输入，可同时处理图片和文本输入。</a:t>
            </a:r>
            <a:endParaRPr lang="en-US" altLang="zh-CN"/>
          </a:p>
          <a:p>
            <a:pPr lvl="1"/>
            <a:r>
              <a:rPr lang="zh-CN" altLang="en-US" sz="2100"/>
              <a:t>最大上下文长度提高：</a:t>
            </a:r>
            <a:endParaRPr lang="en-US" altLang="zh-CN"/>
          </a:p>
          <a:p>
            <a:pPr lvl="2"/>
            <a:r>
              <a:rPr lang="en-US" altLang="zh-CN" sz="1800"/>
              <a:t>GPT-3: 4,096 tokens</a:t>
            </a:r>
            <a:endParaRPr lang="en-US" altLang="zh-CN" sz="1800"/>
          </a:p>
          <a:p>
            <a:pPr lvl="2"/>
            <a:r>
              <a:rPr lang="en-US" altLang="zh-CN" sz="1800"/>
              <a:t>GPT-4: 8,192 - </a:t>
            </a:r>
            <a:r>
              <a:rPr lang="zh-CN" altLang="en-US" sz="2100"/>
              <a:t>32</a:t>
            </a:r>
            <a:r>
              <a:rPr lang="en-US" altLang="zh-CN" sz="1800"/>
              <a:t>,768 tokens</a:t>
            </a:r>
            <a:endParaRPr lang="en-US" altLang="zh-CN" sz="1800"/>
          </a:p>
          <a:p>
            <a:pPr lvl="1" algn="l">
              <a:buSzTx/>
            </a:pPr>
            <a:r>
              <a:rPr lang="zh-CN" altLang="en-US" sz="2100"/>
              <a:t>使用了更加先进的对齐技术（</a:t>
            </a:r>
            <a:r>
              <a:rPr lang="en-US" altLang="zh-CN" sz="2100"/>
              <a:t>RLHF, </a:t>
            </a:r>
            <a:r>
              <a:rPr lang="zh-CN" altLang="en-US" sz="2100"/>
              <a:t>基于人类反馈的</a:t>
            </a:r>
            <a:r>
              <a:rPr lang="zh-CN" altLang="en-US" sz="2100"/>
              <a:t>强化学习），增强了模型对用户需求的响应能力</a:t>
            </a:r>
            <a:endParaRPr lang="en-US" altLang="zh-CN"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GPT-4</a:t>
            </a:r>
            <a:endParaRPr lang="en-US" altLang="zh-CN"/>
          </a:p>
        </p:txBody>
      </p:sp>
      <p:pic>
        <p:nvPicPr>
          <p:cNvPr id="5" name="图片 4"/>
          <p:cNvPicPr>
            <a:picLocks noChangeAspect="1"/>
          </p:cNvPicPr>
          <p:nvPr/>
        </p:nvPicPr>
        <p:blipFill>
          <a:blip r:embed="rId1"/>
          <a:stretch>
            <a:fillRect/>
          </a:stretch>
        </p:blipFill>
        <p:spPr>
          <a:xfrm>
            <a:off x="359410" y="1008380"/>
            <a:ext cx="6762750" cy="5765800"/>
          </a:xfrm>
          <a:prstGeom prst="rect">
            <a:avLst/>
          </a:prstGeom>
        </p:spPr>
      </p:pic>
      <p:sp>
        <p:nvSpPr>
          <p:cNvPr id="8" name="内容占位符 7"/>
          <p:cNvSpPr/>
          <p:nvPr>
            <p:ph idx="1"/>
          </p:nvPr>
        </p:nvSpPr>
        <p:spPr/>
        <p:txBody>
          <a:bodyPr/>
          <a:p>
            <a:pPr marL="0" indent="0">
              <a:buNone/>
            </a:pPr>
            <a:r>
              <a:rPr lang="en-US" altLang="zh-CN"/>
              <a:t> </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GPT-4</a:t>
            </a:r>
            <a:endParaRPr lang="en-US" altLang="zh-CN"/>
          </a:p>
        </p:txBody>
      </p:sp>
      <p:pic>
        <p:nvPicPr>
          <p:cNvPr id="6" name="内容占位符 5"/>
          <p:cNvPicPr>
            <a:picLocks noChangeAspect="1"/>
          </p:cNvPicPr>
          <p:nvPr>
            <p:ph idx="1"/>
          </p:nvPr>
        </p:nvPicPr>
        <p:blipFill>
          <a:blip r:embed="rId1"/>
          <a:stretch>
            <a:fillRect/>
          </a:stretch>
        </p:blipFill>
        <p:spPr>
          <a:xfrm>
            <a:off x="779780" y="1184275"/>
            <a:ext cx="6725285" cy="50685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Claude</a:t>
            </a:r>
            <a:endParaRPr lang="en-US" altLang="zh-CN"/>
          </a:p>
        </p:txBody>
      </p:sp>
      <p:pic>
        <p:nvPicPr>
          <p:cNvPr id="4" name="内容占位符 3"/>
          <p:cNvPicPr>
            <a:picLocks noChangeAspect="1"/>
          </p:cNvPicPr>
          <p:nvPr>
            <p:ph idx="1"/>
          </p:nvPr>
        </p:nvPicPr>
        <p:blipFill>
          <a:blip r:embed="rId1"/>
          <a:stretch>
            <a:fillRect/>
          </a:stretch>
        </p:blipFill>
        <p:spPr>
          <a:xfrm>
            <a:off x="457200" y="1261745"/>
            <a:ext cx="8229600" cy="4716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Claude</a:t>
            </a:r>
            <a:endParaRPr lang="en-US" altLang="zh-CN"/>
          </a:p>
        </p:txBody>
      </p:sp>
      <p:sp>
        <p:nvSpPr>
          <p:cNvPr id="3" name="内容占位符 2"/>
          <p:cNvSpPr>
            <a:spLocks noGrp="1"/>
          </p:cNvSpPr>
          <p:nvPr>
            <p:ph idx="1"/>
          </p:nvPr>
        </p:nvSpPr>
        <p:spPr/>
        <p:txBody>
          <a:bodyPr/>
          <a:p>
            <a:r>
              <a:rPr lang="zh-CN" altLang="en-US" sz="2400" b="1"/>
              <a:t>模型家族成员</a:t>
            </a:r>
            <a:r>
              <a:rPr lang="en-US" altLang="zh-CN"/>
              <a:t>:</a:t>
            </a:r>
            <a:endParaRPr lang="en-US" altLang="zh-CN"/>
          </a:p>
          <a:p>
            <a:pPr lvl="1"/>
            <a:r>
              <a:rPr lang="en-US" altLang="zh-CN" sz="2100"/>
              <a:t>Claude 3.5 Sonnet(</a:t>
            </a:r>
            <a:r>
              <a:rPr lang="zh-CN" altLang="en-US" sz="2100"/>
              <a:t>发布于</a:t>
            </a:r>
            <a:r>
              <a:rPr lang="en-US" altLang="zh-CN" sz="2100"/>
              <a:t>2024</a:t>
            </a:r>
            <a:r>
              <a:rPr lang="zh-CN" altLang="en-US" sz="2100"/>
              <a:t>年</a:t>
            </a:r>
            <a:r>
              <a:rPr lang="en-US" altLang="zh-CN" sz="2100"/>
              <a:t>6</a:t>
            </a:r>
            <a:r>
              <a:rPr lang="zh-CN" altLang="en-US" sz="2100"/>
              <a:t>月</a:t>
            </a:r>
            <a:r>
              <a:rPr lang="en-US" altLang="zh-CN" sz="2100"/>
              <a:t>)</a:t>
            </a:r>
            <a:endParaRPr lang="en-US" altLang="zh-CN" sz="2100"/>
          </a:p>
          <a:p>
            <a:pPr lvl="2"/>
            <a:r>
              <a:rPr lang="zh-CN" altLang="en-US" sz="1800">
                <a:latin typeface="+mn-ea"/>
                <a:cs typeface="+mn-ea"/>
              </a:rPr>
              <a:t>目前最先进的</a:t>
            </a:r>
            <a:r>
              <a:rPr lang="en-US" altLang="zh-CN" sz="1800">
                <a:latin typeface="+mn-ea"/>
                <a:cs typeface="+mn-ea"/>
              </a:rPr>
              <a:t>claude</a:t>
            </a:r>
            <a:r>
              <a:rPr lang="zh-CN" altLang="en-US" sz="1800">
                <a:latin typeface="+mn-ea"/>
                <a:cs typeface="+mn-ea"/>
              </a:rPr>
              <a:t>模型，响应速度比</a:t>
            </a:r>
            <a:r>
              <a:rPr lang="en-US" altLang="zh-CN" sz="1800">
                <a:latin typeface="+mn-ea"/>
                <a:cs typeface="+mn-ea"/>
              </a:rPr>
              <a:t>claude3 Opus</a:t>
            </a:r>
            <a:r>
              <a:rPr lang="zh-CN" altLang="en-US" sz="1800">
                <a:latin typeface="+mn-ea"/>
                <a:cs typeface="+mn-ea"/>
              </a:rPr>
              <a:t>提高了</a:t>
            </a:r>
            <a:r>
              <a:rPr lang="zh-CN" altLang="en-US" sz="1800">
                <a:latin typeface="+mn-ea"/>
                <a:cs typeface="+mn-ea"/>
              </a:rPr>
              <a:t>两倍，在需要高级推理和编码能力的任务中表现出色，非常适合用于复杂分析和详细内容创作。</a:t>
            </a:r>
            <a:endParaRPr lang="zh-CN" altLang="en-US" sz="1800">
              <a:latin typeface="+mn-ea"/>
              <a:cs typeface="+mn-ea"/>
            </a:endParaRPr>
          </a:p>
          <a:p>
            <a:pPr lvl="1" algn="l">
              <a:buSzTx/>
            </a:pPr>
            <a:r>
              <a:rPr lang="en-US" altLang="zh-CN" sz="2100"/>
              <a:t>Claude 3 Opus(发布于2024年3月)</a:t>
            </a:r>
            <a:endParaRPr lang="en-US" altLang="zh-CN" sz="2100"/>
          </a:p>
          <a:p>
            <a:pPr lvl="2" algn="l">
              <a:buSzTx/>
            </a:pPr>
            <a:r>
              <a:rPr lang="zh-CN" altLang="en-US" sz="1800">
                <a:latin typeface="+mn-ea"/>
                <a:cs typeface="+mn-ea"/>
              </a:rPr>
              <a:t>尤其擅长处理大规模上下文窗口（</a:t>
            </a:r>
            <a:r>
              <a:rPr lang="en-US" altLang="zh-CN" sz="1800">
                <a:latin typeface="+mn-ea"/>
                <a:cs typeface="+mn-ea"/>
              </a:rPr>
              <a:t>20,0000 tokens</a:t>
            </a:r>
            <a:r>
              <a:rPr lang="zh-CN" altLang="en-US" sz="1800">
                <a:latin typeface="+mn-ea"/>
                <a:cs typeface="+mn-ea"/>
              </a:rPr>
              <a:t>），非常适合处理大量信息。</a:t>
            </a:r>
            <a:endParaRPr lang="en-US" altLang="zh-CN" sz="2400"/>
          </a:p>
          <a:p>
            <a:pPr lvl="1" algn="l">
              <a:buSzTx/>
            </a:pPr>
            <a:r>
              <a:rPr lang="zh-CN" altLang="en-US" sz="2100"/>
              <a:t>Claude 3 Haiku(</a:t>
            </a:r>
            <a:r>
              <a:rPr lang="zh-CN" altLang="en-US" sz="2100">
                <a:sym typeface="+mn-ea"/>
              </a:rPr>
              <a:t>发布于2024年3月</a:t>
            </a:r>
            <a:r>
              <a:rPr lang="zh-CN" altLang="en-US" sz="2100"/>
              <a:t>)</a:t>
            </a:r>
            <a:endParaRPr lang="zh-CN" altLang="en-US" sz="2100"/>
          </a:p>
          <a:p>
            <a:pPr lvl="2" algn="l">
              <a:buSzTx/>
            </a:pPr>
            <a:r>
              <a:rPr lang="zh-CN" altLang="en-US" sz="1800">
                <a:latin typeface="+mn-ea"/>
                <a:cs typeface="+mn-ea"/>
              </a:rPr>
              <a:t>轻量级模型，相应速度快，效率高，但性能不如上面两款模型，适合于一些不涉及复杂推理和计算的任务</a:t>
            </a:r>
            <a:endParaRPr lang="zh-CN" altLang="en-US" sz="1800">
              <a:latin typeface="+mn-ea"/>
              <a:cs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Claude</a:t>
            </a:r>
            <a:endParaRPr lang="en-US" altLang="zh-CN"/>
          </a:p>
        </p:txBody>
      </p:sp>
      <p:pic>
        <p:nvPicPr>
          <p:cNvPr id="4" name="内容占位符 3"/>
          <p:cNvPicPr>
            <a:picLocks noChangeAspect="1"/>
          </p:cNvPicPr>
          <p:nvPr>
            <p:ph idx="1"/>
          </p:nvPr>
        </p:nvPicPr>
        <p:blipFill>
          <a:blip r:embed="rId1"/>
          <a:stretch>
            <a:fillRect/>
          </a:stretch>
        </p:blipFill>
        <p:spPr>
          <a:xfrm>
            <a:off x="377190" y="1487805"/>
            <a:ext cx="6850380" cy="50685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kumimoji="1" lang="zh-CN" altLang="en-US" sz="2800" dirty="0">
                <a:latin typeface="微软雅黑" panose="020B0503020204020204" pitchFamily="34" charset="-122"/>
                <a:ea typeface="微软雅黑" panose="020B0503020204020204" pitchFamily="34" charset="-122"/>
                <a:sym typeface="+mn-ea"/>
              </a:rPr>
              <a:t>通用大模型介绍</a:t>
            </a:r>
            <a:endParaRPr kumimoji="1" lang="zh-CN" altLang="en-US" sz="2800" dirty="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normAutofit/>
          </a:bodyPr>
          <a:p>
            <a:pPr lvl="0"/>
            <a:r>
              <a:rPr kumimoji="1" lang="zh-CN" altLang="en-US" sz="2400" b="1" dirty="0">
                <a:sym typeface="+mn-ea"/>
              </a:rPr>
              <a:t>什么是通用大模型</a:t>
            </a:r>
            <a:endParaRPr kumimoji="1" lang="en-US" altLang="zh-CN" sz="2400" dirty="0"/>
          </a:p>
          <a:p>
            <a:pPr lvl="1"/>
            <a:r>
              <a:rPr kumimoji="1" lang="zh-CN" altLang="en-US" sz="2100" dirty="0">
                <a:latin typeface="+mn-ea"/>
                <a:sym typeface="+mn-ea"/>
              </a:rPr>
              <a:t>通用</a:t>
            </a:r>
            <a:endParaRPr kumimoji="1" lang="en-US" altLang="zh-CN" sz="2100" dirty="0">
              <a:latin typeface="+mn-ea"/>
            </a:endParaRPr>
          </a:p>
          <a:p>
            <a:pPr marL="914400" lvl="2" indent="0">
              <a:buNone/>
            </a:pPr>
            <a:r>
              <a:rPr lang="zh-CN" altLang="en-US" sz="1800" dirty="0">
                <a:sym typeface="+mn-ea"/>
              </a:rPr>
              <a:t>模型不</a:t>
            </a:r>
            <a:r>
              <a:rPr lang="zh-CN" altLang="en-US" sz="1800" dirty="0">
                <a:sym typeface="+mn-ea"/>
              </a:rPr>
              <a:t>仅仅针对特定的任务（如文本分类或对话问答），而是能够在包括文本生成、问答、文本摘要、情感分析等多种任务上表现出色。例如，同一个模型可以生成文章，也可以回答问题或者翻译语言。</a:t>
            </a:r>
            <a:endParaRPr lang="en-US" altLang="zh-CN" sz="1800" dirty="0"/>
          </a:p>
          <a:p>
            <a:pPr marL="742950" marR="0" lvl="1" indent="-285750" algn="l" defTabSz="457200" rtl="0" eaLnBrk="1" fontAlgn="auto" latinLnBrk="0" hangingPunct="1">
              <a:lnSpc>
                <a:spcPct val="100000"/>
              </a:lnSpc>
              <a:spcBef>
                <a:spcPct val="20000"/>
              </a:spcBef>
              <a:spcAft>
                <a:spcPts val="0"/>
              </a:spcAft>
              <a:buClr>
                <a:srgbClr val="FF0000"/>
              </a:buClr>
              <a:buSzTx/>
              <a:buFont typeface="ArialUnicodeMS" charset="0"/>
              <a:buChar char="❆"/>
              <a:defRPr/>
            </a:pPr>
            <a:r>
              <a:rPr kumimoji="1" lang="zh-CN" altLang="en-US" sz="2100" b="1" dirty="0">
                <a:solidFill>
                  <a:srgbClr val="FF0000"/>
                </a:solidFill>
                <a:sym typeface="+mn-ea"/>
              </a:rPr>
              <a:t>大</a:t>
            </a:r>
            <a:r>
              <a:rPr kumimoji="1" lang="zh-CN" altLang="en-US" sz="2100" dirty="0">
                <a:sym typeface="+mn-ea"/>
              </a:rPr>
              <a:t>模型</a:t>
            </a:r>
            <a:endParaRPr kumimoji="1" lang="zh-CN" altLang="en-US" sz="2100" dirty="0">
              <a:sym typeface="+mn-ea"/>
            </a:endParaRPr>
          </a:p>
          <a:p>
            <a:pPr marL="1200150" marR="0" lvl="2" indent="-285750" algn="l" defTabSz="457200" rtl="0" eaLnBrk="1" fontAlgn="auto" latinLnBrk="0" hangingPunct="1">
              <a:lnSpc>
                <a:spcPct val="100000"/>
              </a:lnSpc>
              <a:spcBef>
                <a:spcPct val="20000"/>
              </a:spcBef>
              <a:spcAft>
                <a:spcPts val="0"/>
              </a:spcAft>
              <a:buClr>
                <a:srgbClr val="FF0000"/>
              </a:buClr>
              <a:buSzTx/>
              <a:buFont typeface="ArialUnicodeMS" charset="0"/>
              <a:buChar char="❆"/>
              <a:defRPr/>
            </a:pPr>
            <a:r>
              <a:rPr lang="zh-CN" altLang="en-US" sz="1800"/>
              <a:t>模型中含有</a:t>
            </a:r>
            <a:r>
              <a:rPr lang="zh-CN" altLang="en-US" sz="1800">
                <a:solidFill>
                  <a:srgbClr val="FF0000"/>
                </a:solidFill>
              </a:rPr>
              <a:t>大</a:t>
            </a:r>
            <a:r>
              <a:rPr lang="zh-CN" altLang="en-US" sz="1800"/>
              <a:t>量参数</a:t>
            </a:r>
            <a:endParaRPr lang="zh-CN" altLang="en-US"/>
          </a:p>
          <a:p>
            <a:pPr marL="1200150" marR="0" lvl="2" indent="-285750" algn="l" defTabSz="457200" rtl="0" eaLnBrk="1" fontAlgn="auto" latinLnBrk="0" hangingPunct="1">
              <a:lnSpc>
                <a:spcPct val="100000"/>
              </a:lnSpc>
              <a:spcBef>
                <a:spcPct val="20000"/>
              </a:spcBef>
              <a:spcAft>
                <a:spcPts val="0"/>
              </a:spcAft>
              <a:buClr>
                <a:srgbClr val="FF0000"/>
              </a:buClr>
              <a:buSzTx/>
              <a:buFont typeface="ArialUnicodeMS" charset="0"/>
              <a:buChar char="❆"/>
              <a:defRPr/>
            </a:pPr>
            <a:r>
              <a:rPr lang="zh-CN" altLang="en-US" sz="1800"/>
              <a:t>模型在</a:t>
            </a:r>
            <a:r>
              <a:rPr lang="zh-CN" altLang="en-US" sz="1800">
                <a:solidFill>
                  <a:srgbClr val="FF0000"/>
                </a:solidFill>
              </a:rPr>
              <a:t>大</a:t>
            </a:r>
            <a:r>
              <a:rPr lang="zh-CN" altLang="en-US" sz="1800"/>
              <a:t>规模数据集上进行预训练</a:t>
            </a:r>
            <a:endParaRPr lang="zh-CN" altLang="en-US" sz="1800"/>
          </a:p>
          <a:p>
            <a:pPr marL="1200150" marR="0" lvl="2" indent="-285750" algn="l" defTabSz="457200" rtl="0" eaLnBrk="1" fontAlgn="auto" latinLnBrk="0" hangingPunct="1">
              <a:lnSpc>
                <a:spcPct val="100000"/>
              </a:lnSpc>
              <a:spcBef>
                <a:spcPct val="20000"/>
              </a:spcBef>
              <a:spcAft>
                <a:spcPts val="0"/>
              </a:spcAft>
              <a:buClr>
                <a:srgbClr val="FF0000"/>
              </a:buClr>
              <a:buSzTx/>
              <a:buFont typeface="ArialUnicodeMS" charset="0"/>
              <a:buChar char="❆"/>
              <a:defRPr/>
            </a:pPr>
            <a:r>
              <a:rPr lang="zh-CN" altLang="en-US" sz="1800"/>
              <a:t>模型训练过程需要</a:t>
            </a:r>
            <a:r>
              <a:rPr lang="zh-CN" altLang="en-US" sz="1800">
                <a:solidFill>
                  <a:srgbClr val="FF0000"/>
                </a:solidFill>
              </a:rPr>
              <a:t>大</a:t>
            </a:r>
            <a:r>
              <a:rPr lang="zh-CN" altLang="en-US" sz="1800"/>
              <a:t>量算力</a:t>
            </a:r>
            <a:endParaRPr lang="zh-CN" altLang="en-US"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Claude</a:t>
            </a:r>
            <a:endParaRPr lang="en-US" altLang="zh-CN"/>
          </a:p>
        </p:txBody>
      </p:sp>
      <p:sp>
        <p:nvSpPr>
          <p:cNvPr id="3" name="内容占位符 2"/>
          <p:cNvSpPr>
            <a:spLocks noGrp="1"/>
          </p:cNvSpPr>
          <p:nvPr>
            <p:ph idx="1"/>
          </p:nvPr>
        </p:nvSpPr>
        <p:spPr/>
        <p:txBody>
          <a:bodyPr/>
          <a:p>
            <a:r>
              <a:rPr kumimoji="1" lang="zh-CN" altLang="en-US" sz="2400" b="1" dirty="0">
                <a:sym typeface="+mn-ea"/>
              </a:rPr>
              <a:t>特性</a:t>
            </a:r>
            <a:endParaRPr kumimoji="1" lang="zh-CN" altLang="en-US" sz="2400" b="1" dirty="0"/>
          </a:p>
          <a:p>
            <a:pPr lvl="1"/>
            <a:r>
              <a:rPr lang="zh-CN" altLang="en-US" sz="2100"/>
              <a:t>其上下文窗口长度可达</a:t>
            </a:r>
            <a:r>
              <a:rPr lang="en-US" altLang="zh-CN" sz="2100"/>
              <a:t>200,000</a:t>
            </a:r>
            <a:r>
              <a:rPr lang="zh-CN" altLang="en-US" sz="2100"/>
              <a:t>个</a:t>
            </a:r>
            <a:r>
              <a:rPr lang="en-US" altLang="zh-CN" sz="2100"/>
              <a:t>token</a:t>
            </a:r>
            <a:r>
              <a:rPr lang="zh-CN" altLang="en-US" sz="2100"/>
              <a:t>，在处理较长文档和在长时间交互中保持上下文方面具有显著优势。</a:t>
            </a:r>
            <a:endParaRPr lang="en-US" altLang="zh-CN" sz="2100"/>
          </a:p>
          <a:p>
            <a:pPr lvl="1"/>
            <a:r>
              <a:rPr lang="zh-CN" altLang="en-US" sz="2100"/>
              <a:t>在涉及复杂推理方面表现出色，在多项涉及推理的</a:t>
            </a:r>
            <a:r>
              <a:rPr lang="en-US" altLang="zh-CN" sz="2100"/>
              <a:t>benchmark</a:t>
            </a:r>
            <a:r>
              <a:rPr lang="zh-CN" altLang="en-US" sz="2100"/>
              <a:t>上表现都优于</a:t>
            </a:r>
            <a:r>
              <a:rPr lang="en-US" altLang="zh-CN" sz="2100"/>
              <a:t>gpt4</a:t>
            </a:r>
            <a:endParaRPr lang="en-US" altLang="zh-CN"/>
          </a:p>
          <a:p>
            <a:pPr lvl="1"/>
            <a:r>
              <a:rPr lang="zh-CN" altLang="en-US" sz="2100"/>
              <a:t>注重模型安全和对齐，Anthropic 公司开发了一款名为</a:t>
            </a:r>
            <a:r>
              <a:rPr lang="en-US" altLang="zh-CN" sz="2100"/>
              <a:t>“</a:t>
            </a:r>
            <a:r>
              <a:rPr lang="zh-CN" altLang="en-US" sz="2100"/>
              <a:t>宪法</a:t>
            </a:r>
            <a:r>
              <a:rPr lang="en-US" altLang="zh-CN" sz="2100"/>
              <a:t>AI</a:t>
            </a:r>
            <a:r>
              <a:rPr lang="zh-CN" altLang="en-US" sz="2100"/>
              <a:t>（Constitutional AI）</a:t>
            </a:r>
            <a:r>
              <a:rPr lang="en-US" altLang="zh-CN" sz="2100"/>
              <a:t>”</a:t>
            </a:r>
            <a:r>
              <a:rPr lang="zh-CN" altLang="en-US" sz="2100"/>
              <a:t>的训练方法。与普通的基于人类反馈的对齐方法不同，这种方法通过一组预定义的原则（称为“宪法”）来指导人工智能的行为，模型使用该原则来评估和改进其输出。这种方法减少了来自人类的偏好，提高了模型的</a:t>
            </a:r>
            <a:r>
              <a:rPr lang="zh-CN" altLang="en-US" sz="2100"/>
              <a:t>安全性。</a:t>
            </a:r>
            <a:endParaRPr lang="zh-CN" altLang="en-US" sz="2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Claude</a:t>
            </a:r>
            <a:endParaRPr lang="en-US" altLang="zh-CN"/>
          </a:p>
        </p:txBody>
      </p:sp>
      <p:sp>
        <p:nvSpPr>
          <p:cNvPr id="3" name="内容占位符 2"/>
          <p:cNvSpPr>
            <a:spLocks noGrp="1"/>
          </p:cNvSpPr>
          <p:nvPr>
            <p:ph idx="1"/>
          </p:nvPr>
        </p:nvSpPr>
        <p:spPr/>
        <p:txBody>
          <a:bodyPr/>
          <a:p>
            <a:r>
              <a:rPr lang="zh-CN" altLang="en-US" sz="2400" b="1"/>
              <a:t>性能</a:t>
            </a:r>
            <a:endParaRPr lang="zh-CN" altLang="en-US" sz="2400" b="1"/>
          </a:p>
        </p:txBody>
      </p:sp>
      <p:pic>
        <p:nvPicPr>
          <p:cNvPr id="6" name="内容占位符 5"/>
          <p:cNvPicPr>
            <a:picLocks noChangeAspect="1"/>
          </p:cNvPicPr>
          <p:nvPr/>
        </p:nvPicPr>
        <p:blipFill>
          <a:blip r:embed="rId1"/>
          <a:stretch>
            <a:fillRect/>
          </a:stretch>
        </p:blipFill>
        <p:spPr>
          <a:xfrm>
            <a:off x="3309620" y="996315"/>
            <a:ext cx="4258310" cy="50685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Gemini</a:t>
            </a:r>
            <a:endParaRPr lang="en-US" altLang="zh-CN"/>
          </a:p>
        </p:txBody>
      </p:sp>
      <p:pic>
        <p:nvPicPr>
          <p:cNvPr id="4" name="内容占位符 3"/>
          <p:cNvPicPr>
            <a:picLocks noChangeAspect="1"/>
          </p:cNvPicPr>
          <p:nvPr>
            <p:ph idx="1"/>
          </p:nvPr>
        </p:nvPicPr>
        <p:blipFill>
          <a:blip r:embed="rId1"/>
          <a:stretch>
            <a:fillRect/>
          </a:stretch>
        </p:blipFill>
        <p:spPr>
          <a:xfrm>
            <a:off x="394970" y="1468120"/>
            <a:ext cx="8229600" cy="41783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Gemini</a:t>
            </a:r>
            <a:endParaRPr lang="en-US" altLang="zh-CN"/>
          </a:p>
        </p:txBody>
      </p:sp>
      <p:sp>
        <p:nvSpPr>
          <p:cNvPr id="7" name="内容占位符 6"/>
          <p:cNvSpPr/>
          <p:nvPr>
            <p:ph idx="1"/>
          </p:nvPr>
        </p:nvSpPr>
        <p:spPr/>
        <p:txBody>
          <a:bodyPr/>
          <a:p>
            <a:r>
              <a:rPr lang="zh-CN" altLang="en-US" sz="2400" b="1"/>
              <a:t>模型家族</a:t>
            </a:r>
            <a:endParaRPr lang="en-US" altLang="zh-CN" sz="2400" b="1"/>
          </a:p>
          <a:p>
            <a:pPr lvl="1"/>
            <a:r>
              <a:rPr lang="en-US" altLang="zh-CN" sz="2100"/>
              <a:t>Gemini-Ultra: </a:t>
            </a:r>
            <a:r>
              <a:rPr lang="zh-CN" altLang="en-US" sz="2100"/>
              <a:t>最强大的</a:t>
            </a:r>
            <a:r>
              <a:rPr lang="en-US" altLang="zh-CN" sz="2100"/>
              <a:t> Gemini </a:t>
            </a:r>
            <a:r>
              <a:rPr lang="zh-CN" altLang="en-US" sz="2100"/>
              <a:t>模型</a:t>
            </a:r>
            <a:r>
              <a:rPr lang="en-US" altLang="zh-CN" sz="2100"/>
              <a:t>,</a:t>
            </a:r>
            <a:r>
              <a:rPr lang="zh-CN" altLang="en-US" sz="2100"/>
              <a:t>在包括推理和多模态任务在内的广泛高复杂度任务中展现出了先进性能</a:t>
            </a:r>
            <a:endParaRPr lang="zh-CN" altLang="en-US"/>
          </a:p>
          <a:p>
            <a:pPr lvl="1"/>
            <a:r>
              <a:rPr lang="zh-CN" altLang="en-US" sz="2100"/>
              <a:t>Gemini-Pro: 性能不如Ultra，但是在成本和延迟方面都进行了性能优化</a:t>
            </a:r>
            <a:endParaRPr lang="zh-CN" altLang="en-US" sz="2100"/>
          </a:p>
          <a:p>
            <a:pPr lvl="1"/>
            <a:r>
              <a:rPr lang="zh-CN" altLang="en-US" sz="2100"/>
              <a:t>Gemini-Nano:</a:t>
            </a:r>
            <a:r>
              <a:rPr lang="en-US" altLang="zh-CN" sz="2100"/>
              <a:t> </a:t>
            </a:r>
            <a:r>
              <a:rPr lang="zh-CN" altLang="en-US" sz="2100"/>
              <a:t>轻量</a:t>
            </a:r>
            <a:r>
              <a:rPr lang="zh-CN" altLang="en-US" sz="2100"/>
              <a:t>高效的模型，</a:t>
            </a:r>
            <a:r>
              <a:rPr lang="zh-CN" altLang="en-US" sz="2100">
                <a:sym typeface="+mn-ea"/>
              </a:rPr>
              <a:t>设计用于在低内存设备上运行。该模型是通过从</a:t>
            </a:r>
            <a:r>
              <a:rPr lang="en-US" altLang="zh-CN" sz="2100">
                <a:sym typeface="+mn-ea"/>
              </a:rPr>
              <a:t>Gemini-Ultra</a:t>
            </a:r>
            <a:r>
              <a:rPr lang="zh-CN" altLang="en-US" sz="2100">
                <a:sym typeface="+mn-ea"/>
              </a:rPr>
              <a:t>进行</a:t>
            </a:r>
            <a:r>
              <a:rPr lang="zh-CN" altLang="en-US" sz="2100" b="1">
                <a:sym typeface="+mn-ea"/>
              </a:rPr>
              <a:t>知识蒸馏</a:t>
            </a:r>
            <a:r>
              <a:rPr lang="zh-CN" altLang="en-US" sz="2100">
                <a:sym typeface="+mn-ea"/>
              </a:rPr>
              <a:t>来训练的</a:t>
            </a:r>
            <a:endParaRPr lang="zh-CN" altLang="en-US" sz="2100">
              <a:sym typeface="+mn-ea"/>
            </a:endParaRPr>
          </a:p>
          <a:p>
            <a:pPr lvl="2"/>
            <a:r>
              <a:rPr lang="zh-CN" altLang="en-US" sz="1800"/>
              <a:t>知识蒸馏：使用一个性能更好的大模型作为</a:t>
            </a:r>
            <a:r>
              <a:rPr lang="en-US" altLang="zh-CN" sz="1800"/>
              <a:t>“</a:t>
            </a:r>
            <a:r>
              <a:rPr lang="zh-CN" altLang="en-US" sz="1800"/>
              <a:t>老师模型（</a:t>
            </a:r>
            <a:r>
              <a:rPr lang="en-US" altLang="zh-CN" sz="1800"/>
              <a:t>Teacher model</a:t>
            </a:r>
            <a:r>
              <a:rPr lang="zh-CN" altLang="en-US" sz="1800"/>
              <a:t>）</a:t>
            </a:r>
            <a:r>
              <a:rPr lang="en-US" altLang="zh-CN" sz="1800"/>
              <a:t>”</a:t>
            </a:r>
            <a:r>
              <a:rPr lang="zh-CN" altLang="en-US" sz="1800"/>
              <a:t>，训练一个参数量更小的</a:t>
            </a:r>
            <a:r>
              <a:rPr lang="en-US" altLang="zh-CN" sz="1800"/>
              <a:t>“</a:t>
            </a:r>
            <a:r>
              <a:rPr lang="zh-CN" altLang="en-US" sz="1800"/>
              <a:t>学生模型</a:t>
            </a:r>
            <a:r>
              <a:rPr lang="en-US" altLang="zh-CN" sz="1800"/>
              <a:t>”</a:t>
            </a:r>
            <a:r>
              <a:rPr lang="zh-CN" altLang="en-US" sz="1800"/>
              <a:t>。学生模型通过对老师模型的输出进行训练，从而使得学生模型的回答更加接近老师模型的回答。</a:t>
            </a:r>
            <a:endParaRPr lang="zh-CN" altLang="en-US"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Gemini</a:t>
            </a:r>
            <a:endParaRPr lang="en-US" altLang="zh-CN"/>
          </a:p>
        </p:txBody>
      </p:sp>
      <p:sp>
        <p:nvSpPr>
          <p:cNvPr id="3" name="内容占位符 2"/>
          <p:cNvSpPr>
            <a:spLocks noGrp="1"/>
          </p:cNvSpPr>
          <p:nvPr>
            <p:ph idx="1"/>
          </p:nvPr>
        </p:nvSpPr>
        <p:spPr/>
        <p:txBody>
          <a:bodyPr>
            <a:normAutofit lnSpcReduction="10000"/>
          </a:bodyPr>
          <a:p>
            <a:r>
              <a:rPr lang="zh-CN" altLang="en-US" sz="2400" b="1"/>
              <a:t>特性</a:t>
            </a:r>
            <a:endParaRPr lang="en-US" altLang="zh-CN" sz="2400" b="1"/>
          </a:p>
          <a:p>
            <a:pPr lvl="1" algn="l">
              <a:buSzTx/>
            </a:pPr>
            <a:r>
              <a:rPr lang="zh-CN" altLang="en-US" sz="2100"/>
              <a:t>Gemini 从一开始就被明确设计为一个多模态模型，使用统一的方式来处理各种类型的数据（如文本、图像等），使得其能无缝处理文本、图像、视频以及潜在的其他媒体输入。</a:t>
            </a:r>
            <a:endParaRPr lang="zh-CN" altLang="en-US" sz="2100"/>
          </a:p>
          <a:p>
            <a:pPr lvl="1" algn="l">
              <a:buSzTx/>
            </a:pPr>
            <a:r>
              <a:rPr lang="zh-CN" altLang="en-US" sz="2100"/>
              <a:t>擅长复杂的多模态推理，例如解读视频、跨文本和图像生成叙述或解决跨模态任务。</a:t>
            </a:r>
            <a:endParaRPr lang="zh-CN" altLang="en-US" sz="2100"/>
          </a:p>
          <a:p>
            <a:pPr lvl="1"/>
            <a:r>
              <a:rPr lang="zh-CN" altLang="en-US" sz="2100"/>
              <a:t>除了利用公开可用的数据外，Gemini 还利用谷歌的庞大专有数据资源，包括来自 Google 搜索、YouTube 以及其他服务的数据。</a:t>
            </a:r>
            <a:endParaRPr lang="en-US" altLang="zh-CN"/>
          </a:p>
          <a:p>
            <a:pPr lvl="1"/>
            <a:r>
              <a:rPr lang="zh-CN" altLang="en-US" sz="2100"/>
              <a:t>Gemini在设计上与谷歌的产品生态紧密集成，包括其谷歌搜索，Google Workspace，以及面向云服务的人工智能工具</a:t>
            </a:r>
            <a:r>
              <a:rPr lang="zh-CN" altLang="en-US" sz="2100"/>
              <a:t>等。</a:t>
            </a:r>
            <a:endParaRPr lang="zh-CN" altLang="en-US" sz="2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Gemini</a:t>
            </a:r>
            <a:endParaRPr lang="en-US" altLang="zh-CN"/>
          </a:p>
        </p:txBody>
      </p:sp>
      <p:sp>
        <p:nvSpPr>
          <p:cNvPr id="5" name="内容占位符 4"/>
          <p:cNvSpPr/>
          <p:nvPr>
            <p:ph idx="1"/>
          </p:nvPr>
        </p:nvSpPr>
        <p:spPr/>
        <p:txBody>
          <a:bodyPr/>
          <a:p>
            <a:r>
              <a:rPr lang="zh-CN" altLang="en-US" sz="2400" b="1"/>
              <a:t>文本性能表现</a:t>
            </a:r>
            <a:endParaRPr lang="en-US" altLang="zh-CN"/>
          </a:p>
          <a:p>
            <a:endParaRPr lang="en-US" altLang="zh-CN"/>
          </a:p>
        </p:txBody>
      </p:sp>
      <p:pic>
        <p:nvPicPr>
          <p:cNvPr id="8" name="图片 7"/>
          <p:cNvPicPr>
            <a:picLocks noChangeAspect="1"/>
          </p:cNvPicPr>
          <p:nvPr/>
        </p:nvPicPr>
        <p:blipFill>
          <a:blip r:embed="rId1"/>
          <a:stretch>
            <a:fillRect/>
          </a:stretch>
        </p:blipFill>
        <p:spPr>
          <a:xfrm>
            <a:off x="3660140" y="311785"/>
            <a:ext cx="4686300" cy="60388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Gemini</a:t>
            </a:r>
            <a:endParaRPr lang="en-US" altLang="zh-CN"/>
          </a:p>
        </p:txBody>
      </p:sp>
      <p:sp>
        <p:nvSpPr>
          <p:cNvPr id="5" name="内容占位符 4"/>
          <p:cNvSpPr/>
          <p:nvPr>
            <p:ph idx="1"/>
          </p:nvPr>
        </p:nvSpPr>
        <p:spPr/>
        <p:txBody>
          <a:bodyPr/>
          <a:p>
            <a:r>
              <a:rPr lang="zh-CN" altLang="en-US" sz="2400" b="1"/>
              <a:t>图像性能表现</a:t>
            </a:r>
            <a:endParaRPr lang="en-US" altLang="zh-CN" sz="2400" b="1"/>
          </a:p>
          <a:p>
            <a:endParaRPr lang="en-US" altLang="zh-CN" sz="2400" b="1"/>
          </a:p>
        </p:txBody>
      </p:sp>
      <p:pic>
        <p:nvPicPr>
          <p:cNvPr id="3" name="图片 2"/>
          <p:cNvPicPr>
            <a:picLocks noChangeAspect="1"/>
          </p:cNvPicPr>
          <p:nvPr/>
        </p:nvPicPr>
        <p:blipFill>
          <a:blip r:embed="rId1"/>
          <a:stretch>
            <a:fillRect/>
          </a:stretch>
        </p:blipFill>
        <p:spPr>
          <a:xfrm>
            <a:off x="255905" y="1674495"/>
            <a:ext cx="8505825" cy="48672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Gemini</a:t>
            </a:r>
            <a:endParaRPr lang="en-US" altLang="zh-CN"/>
          </a:p>
        </p:txBody>
      </p:sp>
      <p:sp>
        <p:nvSpPr>
          <p:cNvPr id="3" name="内容占位符 2"/>
          <p:cNvSpPr>
            <a:spLocks noGrp="1"/>
          </p:cNvSpPr>
          <p:nvPr>
            <p:ph idx="1"/>
          </p:nvPr>
        </p:nvSpPr>
        <p:spPr/>
        <p:txBody>
          <a:bodyPr/>
          <a:p>
            <a:r>
              <a:rPr lang="zh-CN" altLang="en-US" sz="2400" b="1"/>
              <a:t>音频性能表现</a:t>
            </a:r>
            <a:endParaRPr lang="zh-CN" altLang="en-US" sz="2400" b="1"/>
          </a:p>
        </p:txBody>
      </p:sp>
      <p:pic>
        <p:nvPicPr>
          <p:cNvPr id="4" name="图片 3"/>
          <p:cNvPicPr>
            <a:picLocks noChangeAspect="1"/>
          </p:cNvPicPr>
          <p:nvPr/>
        </p:nvPicPr>
        <p:blipFill>
          <a:blip r:embed="rId1"/>
          <a:stretch>
            <a:fillRect/>
          </a:stretch>
        </p:blipFill>
        <p:spPr>
          <a:xfrm>
            <a:off x="556260" y="1936115"/>
            <a:ext cx="7924800" cy="40576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t>
            </a:r>
            <a:r>
              <a:rPr lang="en-US" altLang="zh-CN"/>
              <a:t>A</a:t>
            </a:r>
            <a:endParaRPr lang="en-US" altLang="zh-CN"/>
          </a:p>
        </p:txBody>
      </p:sp>
      <p:sp>
        <p:nvSpPr>
          <p:cNvPr id="5" name="内容占位符 4"/>
          <p:cNvSpPr/>
          <p:nvPr>
            <p:ph idx="1"/>
          </p:nvPr>
        </p:nvSpPr>
        <p:spPr/>
        <p:txBody>
          <a:bodyPr/>
          <a:p>
            <a:r>
              <a:rPr lang="en-US" altLang="zh-CN" sz="2400"/>
              <a:t>LLaMA</a:t>
            </a:r>
            <a:r>
              <a:rPr lang="zh-CN" altLang="en-US" sz="2400"/>
              <a:t>是一款由</a:t>
            </a:r>
            <a:r>
              <a:rPr lang="en-US" altLang="zh-CN" sz="2400"/>
              <a:t>Meta</a:t>
            </a:r>
            <a:r>
              <a:rPr lang="zh-CN" altLang="en-US" sz="2400"/>
              <a:t>公司开发的</a:t>
            </a:r>
            <a:r>
              <a:rPr lang="zh-CN" altLang="en-US" sz="2400">
                <a:solidFill>
                  <a:srgbClr val="FF0000"/>
                </a:solidFill>
              </a:rPr>
              <a:t>开源</a:t>
            </a:r>
            <a:r>
              <a:rPr lang="zh-CN" altLang="en-US" sz="2400"/>
              <a:t>大语言模型</a:t>
            </a:r>
            <a:endParaRPr lang="zh-CN" altLang="en-US" sz="2400"/>
          </a:p>
        </p:txBody>
      </p:sp>
      <p:pic>
        <p:nvPicPr>
          <p:cNvPr id="6" name="内容占位符 3"/>
          <p:cNvPicPr>
            <a:picLocks noChangeAspect="1"/>
          </p:cNvPicPr>
          <p:nvPr/>
        </p:nvPicPr>
        <p:blipFill>
          <a:blip r:embed="rId1"/>
          <a:stretch>
            <a:fillRect/>
          </a:stretch>
        </p:blipFill>
        <p:spPr>
          <a:xfrm>
            <a:off x="215265" y="2602230"/>
            <a:ext cx="8229600" cy="27158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t>
            </a:r>
            <a:r>
              <a:rPr lang="en-US" altLang="zh-CN"/>
              <a:t>A</a:t>
            </a:r>
            <a:endParaRPr lang="en-US" altLang="zh-CN"/>
          </a:p>
        </p:txBody>
      </p:sp>
      <p:sp>
        <p:nvSpPr>
          <p:cNvPr id="5" name="内容占位符 4"/>
          <p:cNvSpPr/>
          <p:nvPr>
            <p:ph idx="1"/>
          </p:nvPr>
        </p:nvSpPr>
        <p:spPr/>
        <p:txBody>
          <a:bodyPr/>
          <a:p>
            <a:r>
              <a:rPr lang="zh-CN" altLang="en-US" sz="2400" b="1"/>
              <a:t>模型家族</a:t>
            </a:r>
            <a:endParaRPr lang="zh-CN" altLang="en-US" sz="2400" b="1"/>
          </a:p>
        </p:txBody>
      </p:sp>
      <p:pic>
        <p:nvPicPr>
          <p:cNvPr id="4" name="图片 3"/>
          <p:cNvPicPr>
            <a:picLocks noChangeAspect="1"/>
          </p:cNvPicPr>
          <p:nvPr/>
        </p:nvPicPr>
        <p:blipFill>
          <a:blip r:embed="rId1"/>
          <a:stretch>
            <a:fillRect/>
          </a:stretch>
        </p:blipFill>
        <p:spPr>
          <a:xfrm>
            <a:off x="0" y="1889125"/>
            <a:ext cx="9177655" cy="33553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kumimoji="1" lang="zh-CN" altLang="en-US" sz="2800" dirty="0">
                <a:latin typeface="微软雅黑" panose="020B0503020204020204" pitchFamily="34" charset="-122"/>
                <a:ea typeface="微软雅黑" panose="020B0503020204020204" pitchFamily="34" charset="-122"/>
                <a:sym typeface="+mn-ea"/>
              </a:rPr>
              <a:t>通用大模型介绍</a:t>
            </a:r>
            <a:endParaRPr kumimoji="1" lang="zh-CN" altLang="en-US" sz="2800" dirty="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kumimoji="1" lang="zh-CN" altLang="en-US" sz="2400" dirty="0">
                <a:latin typeface="+mn-ea"/>
                <a:cs typeface="+mn-ea"/>
                <a:sym typeface="+mn-ea"/>
              </a:rPr>
              <a:t>扩展定律（</a:t>
            </a:r>
            <a:r>
              <a:rPr kumimoji="1" lang="en-US" altLang="zh-CN" sz="2400" dirty="0">
                <a:latin typeface="+mn-ea"/>
                <a:cs typeface="+mn-ea"/>
                <a:sym typeface="+mn-ea"/>
              </a:rPr>
              <a:t>Scaling Law</a:t>
            </a:r>
            <a:r>
              <a:rPr kumimoji="1" lang="zh-CN" altLang="en-US" sz="2400" dirty="0">
                <a:latin typeface="+mn-ea"/>
                <a:cs typeface="+mn-ea"/>
                <a:sym typeface="+mn-ea"/>
              </a:rPr>
              <a:t>）</a:t>
            </a:r>
            <a:endParaRPr kumimoji="1" lang="zh-CN" altLang="en-US" sz="2400" dirty="0">
              <a:latin typeface="+mn-ea"/>
              <a:cs typeface="+mn-ea"/>
            </a:endParaRPr>
          </a:p>
          <a:p>
            <a:endParaRPr lang="zh-CN" altLang="en-US" sz="2400">
              <a:latin typeface="+mn-ea"/>
              <a:cs typeface="+mn-ea"/>
            </a:endParaRPr>
          </a:p>
        </p:txBody>
      </p:sp>
      <p:pic>
        <p:nvPicPr>
          <p:cNvPr id="4" name="图片 3"/>
          <p:cNvPicPr>
            <a:picLocks noChangeAspect="1"/>
          </p:cNvPicPr>
          <p:nvPr/>
        </p:nvPicPr>
        <p:blipFill>
          <a:blip r:embed="rId1"/>
          <a:stretch>
            <a:fillRect/>
          </a:stretch>
        </p:blipFill>
        <p:spPr>
          <a:xfrm>
            <a:off x="71755" y="1889872"/>
            <a:ext cx="9144000" cy="400789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a:t>
            </a:r>
            <a:endParaRPr lang="en-US" altLang="zh-CN"/>
          </a:p>
        </p:txBody>
      </p:sp>
      <p:sp>
        <p:nvSpPr>
          <p:cNvPr id="3" name="内容占位符 2"/>
          <p:cNvSpPr>
            <a:spLocks noGrp="1"/>
          </p:cNvSpPr>
          <p:nvPr>
            <p:ph idx="1"/>
          </p:nvPr>
        </p:nvSpPr>
        <p:spPr/>
        <p:txBody>
          <a:bodyPr/>
          <a:p>
            <a:r>
              <a:rPr lang="zh-CN" altLang="en-US" sz="2400" b="1"/>
              <a:t>模型架构</a:t>
            </a:r>
            <a:endParaRPr lang="en-US" altLang="zh-CN" sz="2400" b="1"/>
          </a:p>
          <a:p>
            <a:endParaRPr lang="en-US" altLang="zh-CN" sz="2400" b="1"/>
          </a:p>
        </p:txBody>
      </p:sp>
      <p:pic>
        <p:nvPicPr>
          <p:cNvPr id="5" name="图片 4"/>
          <p:cNvPicPr>
            <a:picLocks noChangeAspect="1"/>
          </p:cNvPicPr>
          <p:nvPr/>
        </p:nvPicPr>
        <p:blipFill>
          <a:blip r:embed="rId1"/>
          <a:stretch>
            <a:fillRect/>
          </a:stretch>
        </p:blipFill>
        <p:spPr>
          <a:xfrm>
            <a:off x="897890" y="1901190"/>
            <a:ext cx="7543800" cy="37528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a:t>
            </a:r>
            <a:endParaRPr lang="en-US" altLang="zh-CN"/>
          </a:p>
        </p:txBody>
      </p:sp>
      <p:sp>
        <p:nvSpPr>
          <p:cNvPr id="3" name="内容占位符 2"/>
          <p:cNvSpPr>
            <a:spLocks noGrp="1"/>
          </p:cNvSpPr>
          <p:nvPr>
            <p:ph idx="1"/>
          </p:nvPr>
        </p:nvSpPr>
        <p:spPr/>
        <p:txBody>
          <a:bodyPr/>
          <a:p>
            <a:r>
              <a:rPr lang="zh-CN" altLang="en-US" sz="2400" b="1"/>
              <a:t>数据集</a:t>
            </a:r>
            <a:endParaRPr lang="en-US" altLang="zh-CN" sz="2400" b="1"/>
          </a:p>
          <a:p>
            <a:pPr lvl="1"/>
            <a:r>
              <a:rPr lang="zh-CN" altLang="en-US" sz="2100"/>
              <a:t>由于</a:t>
            </a:r>
            <a:r>
              <a:rPr lang="en-US" altLang="zh-CN" sz="2100"/>
              <a:t>LLaMA</a:t>
            </a:r>
            <a:r>
              <a:rPr lang="zh-CN" altLang="en-US" sz="2100"/>
              <a:t>是一款开源模型，因此其训练数据全部是网上的开源数据集。</a:t>
            </a:r>
            <a:endParaRPr lang="en-US" altLang="zh-CN" sz="2100"/>
          </a:p>
        </p:txBody>
      </p:sp>
      <p:pic>
        <p:nvPicPr>
          <p:cNvPr id="5" name="图片 4"/>
          <p:cNvPicPr>
            <a:picLocks noChangeAspect="1"/>
          </p:cNvPicPr>
          <p:nvPr/>
        </p:nvPicPr>
        <p:blipFill>
          <a:blip r:embed="rId1"/>
          <a:stretch>
            <a:fillRect/>
          </a:stretch>
        </p:blipFill>
        <p:spPr>
          <a:xfrm>
            <a:off x="1414145" y="2383790"/>
            <a:ext cx="6315710" cy="34563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a:t>
            </a:r>
            <a:endParaRPr lang="en-US" altLang="zh-CN"/>
          </a:p>
        </p:txBody>
      </p:sp>
      <p:sp>
        <p:nvSpPr>
          <p:cNvPr id="3" name="内容占位符 2"/>
          <p:cNvSpPr>
            <a:spLocks noGrp="1"/>
          </p:cNvSpPr>
          <p:nvPr>
            <p:ph idx="1"/>
          </p:nvPr>
        </p:nvSpPr>
        <p:spPr/>
        <p:txBody>
          <a:bodyPr/>
          <a:p>
            <a:r>
              <a:rPr lang="en-US" altLang="zh-CN"/>
              <a:t> </a:t>
            </a:r>
            <a:r>
              <a:rPr lang="zh-CN" altLang="en-US" sz="2400" b="1"/>
              <a:t>后训练（</a:t>
            </a:r>
            <a:r>
              <a:rPr lang="en-US" altLang="zh-CN" sz="2400" b="1"/>
              <a:t>post-training</a:t>
            </a:r>
            <a:r>
              <a:rPr lang="zh-CN" altLang="en-US" sz="2400" b="1"/>
              <a:t>）过程</a:t>
            </a:r>
            <a:endParaRPr lang="zh-CN" altLang="en-US" sz="2400" b="1"/>
          </a:p>
          <a:p>
            <a:pPr lvl="1"/>
            <a:r>
              <a:rPr lang="zh-CN" altLang="en-US" sz="2100"/>
              <a:t>注：</a:t>
            </a:r>
            <a:r>
              <a:rPr lang="en-US" altLang="zh-CN" sz="2100"/>
              <a:t>DPO</a:t>
            </a:r>
            <a:r>
              <a:rPr lang="zh-CN" altLang="en-US" sz="2100"/>
              <a:t>表示</a:t>
            </a:r>
            <a:r>
              <a:rPr lang="en-US" altLang="zh-CN" sz="2100"/>
              <a:t>Direct Preference Optimization</a:t>
            </a:r>
            <a:endParaRPr lang="en-US" altLang="zh-CN" sz="2100"/>
          </a:p>
        </p:txBody>
      </p:sp>
      <p:pic>
        <p:nvPicPr>
          <p:cNvPr id="5" name="图片 4"/>
          <p:cNvPicPr>
            <a:picLocks noChangeAspect="1"/>
          </p:cNvPicPr>
          <p:nvPr/>
        </p:nvPicPr>
        <p:blipFill>
          <a:blip r:embed="rId1"/>
          <a:stretch>
            <a:fillRect/>
          </a:stretch>
        </p:blipFill>
        <p:spPr>
          <a:xfrm>
            <a:off x="0" y="2115185"/>
            <a:ext cx="9208135" cy="36963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a:t>
            </a:r>
            <a:endParaRPr lang="en-US" altLang="zh-CN"/>
          </a:p>
        </p:txBody>
      </p:sp>
      <p:sp>
        <p:nvSpPr>
          <p:cNvPr id="3" name="内容占位符 2"/>
          <p:cNvSpPr>
            <a:spLocks noGrp="1"/>
          </p:cNvSpPr>
          <p:nvPr>
            <p:ph idx="1"/>
          </p:nvPr>
        </p:nvSpPr>
        <p:spPr/>
        <p:txBody>
          <a:bodyPr/>
          <a:p>
            <a:r>
              <a:rPr lang="zh-CN" altLang="en-US" sz="2400" b="1"/>
              <a:t>特性</a:t>
            </a:r>
            <a:endParaRPr lang="en-US" altLang="zh-CN" sz="2400" b="1"/>
          </a:p>
          <a:p>
            <a:pPr lvl="1"/>
            <a:r>
              <a:rPr lang="zh-CN" altLang="en-US" sz="2100"/>
              <a:t>当前性能最优越的开源模型，极大方便了学术界</a:t>
            </a:r>
            <a:r>
              <a:rPr lang="zh-CN" altLang="en-US" sz="2100"/>
              <a:t>和研究人员</a:t>
            </a:r>
            <a:r>
              <a:rPr lang="zh-CN" altLang="en-US" sz="2100"/>
              <a:t>进行试验，对大模型的发展做出了巨大贡献。</a:t>
            </a:r>
            <a:r>
              <a:rPr lang="en-US" altLang="zh-CN" sz="2100"/>
              <a:t> </a:t>
            </a:r>
            <a:endParaRPr lang="en-US" altLang="zh-CN" sz="2100"/>
          </a:p>
          <a:p>
            <a:pPr lvl="1"/>
            <a:r>
              <a:rPr lang="zh-CN" altLang="en-US" sz="2100"/>
              <a:t>具有轻量高效的设计，针对性能和资源效率进行了优化。LLaMA 能够以较少的参数量达到与一些参数量更大模型相匹配的性能（例如，LLaMA-13B 的性能可与 GPT-3.5（参数量超过</a:t>
            </a:r>
            <a:r>
              <a:rPr lang="en-US" altLang="zh-CN" sz="2100"/>
              <a:t>175B</a:t>
            </a:r>
            <a:r>
              <a:rPr lang="zh-CN" altLang="en-US" sz="2100"/>
              <a:t>） </a:t>
            </a:r>
            <a:r>
              <a:rPr lang="zh-CN" altLang="en-US" sz="2100"/>
              <a:t>相媲美）。</a:t>
            </a:r>
            <a:endParaRPr lang="zh-CN" altLang="en-US" sz="2100"/>
          </a:p>
          <a:p>
            <a:pPr lvl="1"/>
            <a:r>
              <a:rPr lang="zh-CN" altLang="en-US" sz="2100"/>
              <a:t>LLaMA是一款纯文本大模型，即其没有处理图像和视频的</a:t>
            </a:r>
            <a:r>
              <a:rPr lang="zh-CN" altLang="en-US" sz="2100"/>
              <a:t>多模态能力。</a:t>
            </a:r>
            <a:endParaRPr lang="zh-CN" altLang="en-US" sz="2100"/>
          </a:p>
          <a:p>
            <a:pPr lvl="1"/>
            <a:r>
              <a:rPr lang="zh-CN" altLang="en-US" sz="2100"/>
              <a:t>适合在小规模硬件上使用。对于计算资源有限的研究人员或无法使用超级计算机的小型组织而言是理想之选。</a:t>
            </a:r>
            <a:endParaRPr lang="zh-CN" altLang="en-US" sz="2100"/>
          </a:p>
          <a:p>
            <a:pPr lvl="1"/>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a:t>
            </a:r>
            <a:endParaRPr lang="en-US" altLang="zh-CN"/>
          </a:p>
        </p:txBody>
      </p:sp>
      <p:sp>
        <p:nvSpPr>
          <p:cNvPr id="3" name="内容占位符 2"/>
          <p:cNvSpPr>
            <a:spLocks noGrp="1"/>
          </p:cNvSpPr>
          <p:nvPr>
            <p:ph idx="1"/>
          </p:nvPr>
        </p:nvSpPr>
        <p:spPr/>
        <p:txBody>
          <a:bodyPr/>
          <a:p>
            <a:r>
              <a:rPr lang="zh-CN" altLang="en-US" sz="2400" b="1"/>
              <a:t>预训练模型性能</a:t>
            </a:r>
            <a:endParaRPr lang="zh-CN" altLang="en-US" sz="2400" b="1"/>
          </a:p>
        </p:txBody>
      </p:sp>
      <p:pic>
        <p:nvPicPr>
          <p:cNvPr id="5" name="图片 4"/>
          <p:cNvPicPr>
            <a:picLocks noChangeAspect="1"/>
          </p:cNvPicPr>
          <p:nvPr/>
        </p:nvPicPr>
        <p:blipFill>
          <a:blip r:embed="rId1"/>
          <a:stretch>
            <a:fillRect/>
          </a:stretch>
        </p:blipFill>
        <p:spPr>
          <a:xfrm>
            <a:off x="107950" y="1941195"/>
            <a:ext cx="8928735" cy="31527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a:t>
            </a:r>
            <a:endParaRPr lang="en-US" altLang="zh-CN"/>
          </a:p>
        </p:txBody>
      </p:sp>
      <p:sp>
        <p:nvSpPr>
          <p:cNvPr id="3" name="内容占位符 2"/>
          <p:cNvSpPr>
            <a:spLocks noGrp="1"/>
          </p:cNvSpPr>
          <p:nvPr>
            <p:ph idx="1"/>
          </p:nvPr>
        </p:nvSpPr>
        <p:spPr/>
        <p:txBody>
          <a:bodyPr/>
          <a:p>
            <a:r>
              <a:rPr lang="zh-CN" altLang="en-US" sz="2400" b="1"/>
              <a:t>预训练模型性能</a:t>
            </a:r>
            <a:endParaRPr lang="zh-CN" altLang="en-US" sz="2400" b="1"/>
          </a:p>
        </p:txBody>
      </p:sp>
      <p:pic>
        <p:nvPicPr>
          <p:cNvPr id="4" name="图片 3"/>
          <p:cNvPicPr>
            <a:picLocks noChangeAspect="1"/>
          </p:cNvPicPr>
          <p:nvPr/>
        </p:nvPicPr>
        <p:blipFill>
          <a:blip r:embed="rId1"/>
          <a:stretch>
            <a:fillRect/>
          </a:stretch>
        </p:blipFill>
        <p:spPr>
          <a:xfrm>
            <a:off x="102870" y="1940560"/>
            <a:ext cx="8937625" cy="38995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a:t>
            </a:r>
            <a:endParaRPr lang="en-US" altLang="zh-CN"/>
          </a:p>
        </p:txBody>
      </p:sp>
      <p:sp>
        <p:nvSpPr>
          <p:cNvPr id="3" name="内容占位符 2"/>
          <p:cNvSpPr>
            <a:spLocks noGrp="1"/>
          </p:cNvSpPr>
          <p:nvPr>
            <p:ph idx="1"/>
          </p:nvPr>
        </p:nvSpPr>
        <p:spPr/>
        <p:txBody>
          <a:bodyPr/>
          <a:p>
            <a:r>
              <a:rPr lang="zh-CN" altLang="en-US" sz="2400" b="1"/>
              <a:t>后训练模型性能</a:t>
            </a:r>
            <a:endParaRPr lang="zh-CN" altLang="en-US" sz="24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LLaMA</a:t>
            </a:r>
            <a:endParaRPr lang="en-US" altLang="zh-CN"/>
          </a:p>
        </p:txBody>
      </p:sp>
      <p:sp>
        <p:nvSpPr>
          <p:cNvPr id="3" name="内容占位符 2"/>
          <p:cNvSpPr>
            <a:spLocks noGrp="1"/>
          </p:cNvSpPr>
          <p:nvPr>
            <p:ph idx="1"/>
          </p:nvPr>
        </p:nvSpPr>
        <p:spPr/>
        <p:txBody>
          <a:bodyPr/>
          <a:p>
            <a:r>
              <a:rPr lang="en-US" altLang="zh-CN"/>
              <a:t>Pre-trained model performance</a:t>
            </a:r>
            <a:endParaRPr lang="zh-CN" altLang="en-US"/>
          </a:p>
        </p:txBody>
      </p:sp>
      <p:pic>
        <p:nvPicPr>
          <p:cNvPr id="4" name="图片 3"/>
          <p:cNvPicPr>
            <a:picLocks noChangeAspect="1"/>
          </p:cNvPicPr>
          <p:nvPr/>
        </p:nvPicPr>
        <p:blipFill>
          <a:blip r:embed="rId1"/>
          <a:stretch>
            <a:fillRect/>
          </a:stretch>
        </p:blipFill>
        <p:spPr>
          <a:xfrm>
            <a:off x="0" y="2101215"/>
            <a:ext cx="8937625" cy="3899535"/>
          </a:xfrm>
          <a:prstGeom prst="rect">
            <a:avLst/>
          </a:prstGeom>
        </p:spPr>
      </p:pic>
      <p:pic>
        <p:nvPicPr>
          <p:cNvPr id="7" name="图片 6"/>
          <p:cNvPicPr>
            <a:picLocks noChangeAspect="1"/>
          </p:cNvPicPr>
          <p:nvPr/>
        </p:nvPicPr>
        <p:blipFill>
          <a:blip r:embed="rId2"/>
          <a:stretch>
            <a:fillRect/>
          </a:stretch>
        </p:blipFill>
        <p:spPr>
          <a:xfrm>
            <a:off x="-33020" y="57150"/>
            <a:ext cx="9124315" cy="66808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BERT</a:t>
            </a:r>
            <a:endParaRPr lang="en-US" altLang="zh-CN"/>
          </a:p>
        </p:txBody>
      </p:sp>
      <p:sp>
        <p:nvSpPr>
          <p:cNvPr id="3" name="内容占位符 2"/>
          <p:cNvSpPr>
            <a:spLocks noGrp="1"/>
          </p:cNvSpPr>
          <p:nvPr>
            <p:ph idx="1"/>
          </p:nvPr>
        </p:nvSpPr>
        <p:spPr/>
        <p:txBody>
          <a:bodyPr/>
          <a:p>
            <a:r>
              <a:rPr lang="en-US" altLang="zh-CN" sz="2400"/>
              <a:t>Bidirectional Encoder Representations from Transformers</a:t>
            </a:r>
            <a:endParaRPr lang="en-US" altLang="zh-CN" sz="2400"/>
          </a:p>
          <a:p>
            <a:r>
              <a:rPr lang="zh-CN" altLang="en-US" sz="2400"/>
              <a:t>发布于</a:t>
            </a:r>
            <a:r>
              <a:rPr lang="en-US" altLang="zh-CN" sz="2400"/>
              <a:t>2018</a:t>
            </a:r>
            <a:r>
              <a:rPr lang="zh-CN" altLang="en-US" sz="2400"/>
              <a:t>年</a:t>
            </a:r>
            <a:endParaRPr lang="zh-CN" altLang="en-US" sz="2400"/>
          </a:p>
        </p:txBody>
      </p:sp>
      <p:pic>
        <p:nvPicPr>
          <p:cNvPr id="4" name="图片 3"/>
          <p:cNvPicPr>
            <a:picLocks noChangeAspect="1"/>
          </p:cNvPicPr>
          <p:nvPr/>
        </p:nvPicPr>
        <p:blipFill>
          <a:blip r:embed="rId1"/>
          <a:stretch>
            <a:fillRect/>
          </a:stretch>
        </p:blipFill>
        <p:spPr>
          <a:xfrm>
            <a:off x="288925" y="2042160"/>
            <a:ext cx="8566150" cy="26574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BERT</a:t>
            </a:r>
            <a:endParaRPr lang="en-US" altLang="zh-CN"/>
          </a:p>
        </p:txBody>
      </p:sp>
      <p:sp>
        <p:nvSpPr>
          <p:cNvPr id="3" name="内容占位符 2"/>
          <p:cNvSpPr>
            <a:spLocks noGrp="1"/>
          </p:cNvSpPr>
          <p:nvPr>
            <p:ph idx="1"/>
          </p:nvPr>
        </p:nvSpPr>
        <p:spPr/>
        <p:txBody>
          <a:bodyPr>
            <a:normAutofit/>
          </a:bodyPr>
          <a:p>
            <a:r>
              <a:rPr lang="zh-CN" altLang="en-US" sz="2400" b="1"/>
              <a:t>特性</a:t>
            </a:r>
            <a:endParaRPr lang="en-US" altLang="zh-CN" sz="2400" b="1"/>
          </a:p>
          <a:p>
            <a:pPr lvl="1"/>
            <a:r>
              <a:rPr lang="zh-CN" altLang="en-US" sz="2100"/>
              <a:t>采用掩码语言模型（</a:t>
            </a:r>
            <a:r>
              <a:rPr lang="en-US" altLang="zh-CN" sz="2100"/>
              <a:t>Masked Language Model</a:t>
            </a:r>
            <a:r>
              <a:rPr lang="zh-CN" altLang="en-US" sz="2100"/>
              <a:t>）和下一句预测（</a:t>
            </a:r>
            <a:r>
              <a:rPr lang="en-US" altLang="zh-CN" sz="2100"/>
              <a:t>Next Sentence Prediction</a:t>
            </a:r>
            <a:r>
              <a:rPr lang="zh-CN" altLang="en-US" sz="2100"/>
              <a:t>）进行预训练。并且不同于</a:t>
            </a:r>
            <a:r>
              <a:rPr lang="en-US" altLang="zh-CN" sz="2100"/>
              <a:t>gpt</a:t>
            </a:r>
            <a:r>
              <a:rPr lang="zh-CN" altLang="en-US" sz="2100"/>
              <a:t>的自回归架构，</a:t>
            </a:r>
            <a:r>
              <a:rPr lang="en-US" altLang="zh-CN" sz="2100"/>
              <a:t>BERT</a:t>
            </a:r>
            <a:r>
              <a:rPr lang="zh-CN" altLang="en-US" sz="2100"/>
              <a:t>采用双向上下文建模来更好地提取上下文信息，这使得它能够更好地理解和提取信息。</a:t>
            </a:r>
            <a:endParaRPr lang="zh-CN" altLang="en-US" sz="2100"/>
          </a:p>
          <a:p>
            <a:pPr lvl="2"/>
            <a:r>
              <a:rPr lang="en-US" altLang="zh-CN" sz="1800"/>
              <a:t>MLM</a:t>
            </a:r>
            <a:r>
              <a:rPr lang="zh-CN" altLang="en-US" sz="1800"/>
              <a:t>：在一个句子中随机遮住一些单词，让模型根据上下文来预测空缺的单词。</a:t>
            </a:r>
            <a:endParaRPr lang="zh-CN" altLang="en-US" sz="1800"/>
          </a:p>
          <a:p>
            <a:pPr lvl="2"/>
            <a:r>
              <a:rPr lang="en-US" altLang="zh-CN" sz="1800"/>
              <a:t>NSP</a:t>
            </a:r>
            <a:r>
              <a:rPr lang="zh-CN" altLang="en-US" sz="1800"/>
              <a:t>：训练模型来判断，一个句子从逻辑上来说是否是另一个句子的下一个句子。</a:t>
            </a:r>
            <a:endParaRPr lang="en-US" altLang="zh-CN"/>
          </a:p>
          <a:p>
            <a:pPr lvl="1"/>
            <a:r>
              <a:rPr lang="en-US" altLang="zh-CN" sz="2100"/>
              <a:t>BERT</a:t>
            </a:r>
            <a:r>
              <a:rPr lang="zh-CN" altLang="en-US" sz="2100"/>
              <a:t>是由谷歌公司发布的一款开源模型，它促进了大模型领域的创新，并使得研究人员在其基础上进一步优化并创建新的模型（如</a:t>
            </a:r>
            <a:r>
              <a:rPr lang="en-US" altLang="zh-CN" sz="2100"/>
              <a:t>RoBERTa,ALBERT</a:t>
            </a:r>
            <a:r>
              <a:rPr lang="zh-CN" altLang="en-US" sz="2100"/>
              <a:t>等）</a:t>
            </a:r>
            <a:endParaRPr lang="en-US" altLang="zh-CN" sz="2100"/>
          </a:p>
          <a:p>
            <a:pPr lvl="1"/>
            <a:endParaRPr lang="en-US" altLang="zh-CN" sz="2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2800">
                <a:latin typeface="微软雅黑" panose="020B0503020204020204" pitchFamily="34" charset="-122"/>
                <a:ea typeface="微软雅黑" panose="020B0503020204020204" pitchFamily="34" charset="-122"/>
              </a:rPr>
              <a:t>通用大模型介绍</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kumimoji="1" lang="zh-CN" altLang="en-US" sz="2400" b="1" dirty="0">
                <a:latin typeface="+mn-ea"/>
                <a:cs typeface="+mn-ea"/>
                <a:sym typeface="+mn-ea"/>
              </a:rPr>
              <a:t>扩展定律（</a:t>
            </a:r>
            <a:r>
              <a:rPr kumimoji="1" lang="en-US" altLang="zh-CN" sz="2400" b="1" dirty="0">
                <a:latin typeface="+mn-ea"/>
                <a:cs typeface="+mn-ea"/>
                <a:sym typeface="+mn-ea"/>
              </a:rPr>
              <a:t>Scaling</a:t>
            </a:r>
            <a:r>
              <a:rPr kumimoji="1" lang="zh-CN" altLang="en-US" sz="2400" b="1" dirty="0">
                <a:latin typeface="+mn-ea"/>
                <a:cs typeface="+mn-ea"/>
                <a:sym typeface="+mn-ea"/>
              </a:rPr>
              <a:t> </a:t>
            </a:r>
            <a:r>
              <a:rPr kumimoji="1" lang="en-US" altLang="zh-CN" sz="2400" b="1" dirty="0">
                <a:latin typeface="+mn-ea"/>
                <a:cs typeface="+mn-ea"/>
                <a:sym typeface="+mn-ea"/>
              </a:rPr>
              <a:t>Law</a:t>
            </a:r>
            <a:r>
              <a:rPr kumimoji="1" lang="zh-CN" altLang="en-US" sz="2400" b="1" dirty="0">
                <a:latin typeface="+mn-ea"/>
                <a:cs typeface="+mn-ea"/>
                <a:sym typeface="+mn-ea"/>
              </a:rPr>
              <a:t>）</a:t>
            </a:r>
            <a:endParaRPr kumimoji="1" lang="zh-CN" altLang="en-US" sz="2400" dirty="0">
              <a:latin typeface="+mn-ea"/>
              <a:cs typeface="+mn-ea"/>
            </a:endParaRPr>
          </a:p>
          <a:p>
            <a:pPr lvl="1"/>
            <a:r>
              <a:rPr lang="zh-CN" altLang="en-US" sz="2100"/>
              <a:t>模型性能与模型规模强相关，与模型形状弱相关</a:t>
            </a:r>
            <a:endParaRPr lang="zh-CN" altLang="en-US" sz="2100"/>
          </a:p>
        </p:txBody>
      </p:sp>
      <p:pic>
        <p:nvPicPr>
          <p:cNvPr id="4" name="图片 3"/>
          <p:cNvPicPr>
            <a:picLocks noChangeAspect="1"/>
          </p:cNvPicPr>
          <p:nvPr/>
        </p:nvPicPr>
        <p:blipFill>
          <a:blip r:embed="rId1"/>
          <a:stretch>
            <a:fillRect/>
          </a:stretch>
        </p:blipFill>
        <p:spPr>
          <a:xfrm>
            <a:off x="0" y="2130743"/>
            <a:ext cx="9144000" cy="1092834"/>
          </a:xfrm>
          <a:prstGeom prst="rect">
            <a:avLst/>
          </a:prstGeom>
        </p:spPr>
      </p:pic>
      <p:pic>
        <p:nvPicPr>
          <p:cNvPr id="5" name="图片 4"/>
          <p:cNvPicPr>
            <a:picLocks noChangeAspect="1"/>
          </p:cNvPicPr>
          <p:nvPr/>
        </p:nvPicPr>
        <p:blipFill>
          <a:blip r:embed="rId2"/>
          <a:stretch>
            <a:fillRect/>
          </a:stretch>
        </p:blipFill>
        <p:spPr>
          <a:xfrm>
            <a:off x="-80645" y="3123758"/>
            <a:ext cx="9144000" cy="30603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BERT</a:t>
            </a:r>
            <a:endParaRPr lang="en-US" altLang="zh-CN"/>
          </a:p>
        </p:txBody>
      </p:sp>
      <p:sp>
        <p:nvSpPr>
          <p:cNvPr id="3" name="内容占位符 2"/>
          <p:cNvSpPr>
            <a:spLocks noGrp="1"/>
          </p:cNvSpPr>
          <p:nvPr>
            <p:ph idx="1"/>
          </p:nvPr>
        </p:nvSpPr>
        <p:spPr/>
        <p:txBody>
          <a:bodyPr/>
          <a:p>
            <a:r>
              <a:rPr lang="zh-CN" altLang="en-US" sz="2400" b="1"/>
              <a:t>模型参数</a:t>
            </a:r>
            <a:endParaRPr lang="en-US" altLang="zh-CN" sz="2400" b="1"/>
          </a:p>
          <a:p>
            <a:pPr marL="457200" lvl="1" indent="0">
              <a:buNone/>
            </a:pPr>
            <a:endParaRPr lang="en-US" altLang="zh-CN"/>
          </a:p>
        </p:txBody>
      </p:sp>
      <p:pic>
        <p:nvPicPr>
          <p:cNvPr id="5" name="图片 4"/>
          <p:cNvPicPr>
            <a:picLocks noChangeAspect="1"/>
          </p:cNvPicPr>
          <p:nvPr/>
        </p:nvPicPr>
        <p:blipFill>
          <a:blip r:embed="rId1"/>
          <a:stretch>
            <a:fillRect/>
          </a:stretch>
        </p:blipFill>
        <p:spPr>
          <a:xfrm>
            <a:off x="228600" y="1922145"/>
            <a:ext cx="8686800" cy="19704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BERT</a:t>
            </a:r>
            <a:endParaRPr lang="en-US" altLang="zh-CN"/>
          </a:p>
        </p:txBody>
      </p:sp>
      <p:sp>
        <p:nvSpPr>
          <p:cNvPr id="3" name="内容占位符 2"/>
          <p:cNvSpPr>
            <a:spLocks noGrp="1"/>
          </p:cNvSpPr>
          <p:nvPr>
            <p:ph idx="1"/>
          </p:nvPr>
        </p:nvSpPr>
        <p:spPr/>
        <p:txBody>
          <a:bodyPr/>
          <a:p>
            <a:r>
              <a:rPr lang="zh-CN" altLang="en-US" sz="2400" b="1"/>
              <a:t>模型性能</a:t>
            </a:r>
            <a:endParaRPr lang="zh-CN" altLang="en-US" sz="2400" b="1"/>
          </a:p>
        </p:txBody>
      </p:sp>
      <p:pic>
        <p:nvPicPr>
          <p:cNvPr id="5" name="图片 4"/>
          <p:cNvPicPr>
            <a:picLocks noChangeAspect="1"/>
          </p:cNvPicPr>
          <p:nvPr/>
        </p:nvPicPr>
        <p:blipFill>
          <a:blip r:embed="rId1"/>
          <a:stretch>
            <a:fillRect/>
          </a:stretch>
        </p:blipFill>
        <p:spPr>
          <a:xfrm>
            <a:off x="0" y="2026285"/>
            <a:ext cx="9010015" cy="23088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DALL-E</a:t>
            </a:r>
            <a:endParaRPr lang="en-US" altLang="zh-CN"/>
          </a:p>
        </p:txBody>
      </p:sp>
      <p:sp>
        <p:nvSpPr>
          <p:cNvPr id="3" name="内容占位符 2"/>
          <p:cNvSpPr>
            <a:spLocks noGrp="1"/>
          </p:cNvSpPr>
          <p:nvPr>
            <p:ph idx="1"/>
          </p:nvPr>
        </p:nvSpPr>
        <p:spPr/>
        <p:txBody>
          <a:bodyPr/>
          <a:p>
            <a:r>
              <a:rPr lang="zh-CN" altLang="en-US" sz="2400" b="1"/>
              <a:t>介绍</a:t>
            </a:r>
            <a:endParaRPr lang="zh-CN" altLang="en-US" sz="2400" b="1"/>
          </a:p>
          <a:p>
            <a:pPr lvl="1"/>
            <a:r>
              <a:rPr lang="en-US" altLang="zh-CN" sz="2100"/>
              <a:t>DALL-E </a:t>
            </a:r>
            <a:r>
              <a:rPr lang="zh-CN" altLang="en-US" sz="2100"/>
              <a:t>是</a:t>
            </a:r>
            <a:r>
              <a:rPr lang="en-US" altLang="zh-CN" sz="2100"/>
              <a:t> OpenAI </a:t>
            </a:r>
            <a:r>
              <a:rPr lang="zh-CN" altLang="en-US" sz="2100"/>
              <a:t>开发的一种文生图</a:t>
            </a:r>
            <a:r>
              <a:rPr lang="en-US" altLang="zh-CN" sz="2100"/>
              <a:t> AI </a:t>
            </a:r>
            <a:r>
              <a:rPr lang="zh-CN" altLang="en-US" sz="2100"/>
              <a:t>模型。它是</a:t>
            </a:r>
            <a:r>
              <a:rPr lang="en-US" altLang="zh-CN" sz="2100"/>
              <a:t> GPT-3 </a:t>
            </a:r>
            <a:r>
              <a:rPr lang="zh-CN" altLang="en-US" sz="2100"/>
              <a:t>架构的一个变体，适用于处理文本和图像数据，以生成与给定提示紧密相关的创意、连贯的图像。</a:t>
            </a:r>
            <a:endParaRPr lang="zh-CN" altLang="en-US" sz="2100"/>
          </a:p>
          <a:p>
            <a:pPr lvl="1"/>
            <a:r>
              <a:rPr lang="zh-CN" altLang="en-US" sz="2100"/>
              <a:t>模型的零样本学习能力强大，可以理解并执行在训练期间从未见过的提示，展现了</a:t>
            </a:r>
            <a:r>
              <a:rPr lang="zh-CN" altLang="en-US" sz="2100"/>
              <a:t>其对物体、风格和概念的广泛理解。</a:t>
            </a:r>
            <a:endParaRPr lang="zh-CN" altLang="en-US" sz="2100"/>
          </a:p>
          <a:p>
            <a:pPr lvl="1"/>
            <a:r>
              <a:rPr lang="zh-CN" altLang="en-US" sz="2100"/>
              <a:t>除了生成新图像之外，</a:t>
            </a:r>
            <a:r>
              <a:rPr lang="en-US" altLang="zh-CN" sz="2100"/>
              <a:t>DALL-E </a:t>
            </a:r>
            <a:r>
              <a:rPr lang="zh-CN" altLang="en-US" sz="2100"/>
              <a:t>还可以以</a:t>
            </a:r>
            <a:r>
              <a:rPr lang="zh-CN" altLang="en-US" sz="2100"/>
              <a:t>加重阴影、反射和纹理的方式编辑或创建现有图像的变体，</a:t>
            </a:r>
            <a:endParaRPr lang="zh-CN" altLang="en-US" sz="2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DALL-E</a:t>
            </a:r>
            <a:endParaRPr lang="en-US" altLang="zh-CN"/>
          </a:p>
        </p:txBody>
      </p:sp>
      <p:sp>
        <p:nvSpPr>
          <p:cNvPr id="3" name="内容占位符 2"/>
          <p:cNvSpPr>
            <a:spLocks noGrp="1"/>
          </p:cNvSpPr>
          <p:nvPr>
            <p:ph idx="1"/>
          </p:nvPr>
        </p:nvSpPr>
        <p:spPr/>
        <p:txBody>
          <a:bodyPr/>
          <a:p>
            <a:r>
              <a:rPr lang="en-US" altLang="zh-CN"/>
              <a:t>Introduce</a:t>
            </a:r>
            <a:endParaRPr lang="en-US" altLang="zh-CN"/>
          </a:p>
          <a:p>
            <a:pPr lvl="1"/>
            <a:r>
              <a:rPr lang="en-US" altLang="zh-CN"/>
              <a:t>DALL-E is a generative artificial intelligence model developed by OpenAI, designed to generate images from textual descriptions.</a:t>
            </a:r>
            <a:endParaRPr lang="en-US" altLang="zh-CN"/>
          </a:p>
          <a:p>
            <a:pPr marL="457200" lvl="1" indent="0">
              <a:buNone/>
            </a:pPr>
            <a:endParaRPr lang="en-US" altLang="zh-CN"/>
          </a:p>
        </p:txBody>
      </p:sp>
      <p:pic>
        <p:nvPicPr>
          <p:cNvPr id="4" name="图片 3"/>
          <p:cNvPicPr>
            <a:picLocks noChangeAspect="1"/>
          </p:cNvPicPr>
          <p:nvPr/>
        </p:nvPicPr>
        <p:blipFill>
          <a:blip r:embed="rId1"/>
          <a:stretch>
            <a:fillRect/>
          </a:stretch>
        </p:blipFill>
        <p:spPr>
          <a:xfrm>
            <a:off x="248920" y="1070610"/>
            <a:ext cx="8162925" cy="52959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DALL-E</a:t>
            </a:r>
            <a:endParaRPr lang="en-US" altLang="zh-CN"/>
          </a:p>
        </p:txBody>
      </p:sp>
      <p:sp>
        <p:nvSpPr>
          <p:cNvPr id="3" name="内容占位符 2"/>
          <p:cNvSpPr>
            <a:spLocks noGrp="1"/>
          </p:cNvSpPr>
          <p:nvPr>
            <p:ph idx="1"/>
          </p:nvPr>
        </p:nvSpPr>
        <p:spPr/>
        <p:txBody>
          <a:bodyPr>
            <a:normAutofit lnSpcReduction="20000"/>
          </a:bodyPr>
          <a:p>
            <a:r>
              <a:rPr lang="zh-CN" altLang="en-US" sz="2400" b="1"/>
              <a:t>模型架构</a:t>
            </a:r>
            <a:endParaRPr lang="en-US" altLang="zh-CN" sz="2400" b="1"/>
          </a:p>
          <a:p>
            <a:pPr lvl="1"/>
            <a:r>
              <a:rPr lang="en-US" altLang="zh-CN" sz="2100"/>
              <a:t>DALL-E </a:t>
            </a:r>
            <a:r>
              <a:rPr lang="zh-CN" altLang="en-US" sz="2100"/>
              <a:t>基于</a:t>
            </a:r>
            <a:r>
              <a:rPr lang="en-US" altLang="zh-CN" sz="2100"/>
              <a:t> Transformer </a:t>
            </a:r>
            <a:r>
              <a:rPr lang="zh-CN" altLang="en-US" sz="2100"/>
              <a:t>模型</a:t>
            </a:r>
            <a:r>
              <a:rPr lang="zh-CN" altLang="en-US" sz="2100"/>
              <a:t>进行修改，将文本输入和图像输出都处理为数据序列。</a:t>
            </a:r>
            <a:endParaRPr lang="zh-CN" altLang="en-US" sz="2100"/>
          </a:p>
          <a:p>
            <a:pPr lvl="1"/>
            <a:r>
              <a:rPr lang="zh-CN" altLang="en-US" sz="2100"/>
              <a:t>在训练 DALL-E 之前，图像首先通过离散变分自动编码器 (dVAE) 进行处理， 生成图像对应的</a:t>
            </a:r>
            <a:r>
              <a:rPr lang="en-US" altLang="zh-CN" sz="2100"/>
              <a:t>tokens</a:t>
            </a:r>
            <a:r>
              <a:rPr lang="zh-CN" altLang="en-US" sz="2100"/>
              <a:t>。</a:t>
            </a:r>
            <a:endParaRPr lang="zh-CN" altLang="en-US" sz="2100"/>
          </a:p>
          <a:p>
            <a:pPr lvl="1"/>
            <a:r>
              <a:rPr lang="zh-CN" altLang="en-US" sz="2100"/>
              <a:t>DALL-E 采用类似于GPT的自回归模型，根据之前生成的图像</a:t>
            </a:r>
            <a:r>
              <a:rPr lang="en-US" altLang="zh-CN" sz="2100"/>
              <a:t>token</a:t>
            </a:r>
            <a:r>
              <a:rPr lang="zh-CN" altLang="en-US" sz="2100"/>
              <a:t>和输入文本按顺序预测下一个图像</a:t>
            </a:r>
            <a:r>
              <a:rPr lang="en-US" altLang="zh-CN" sz="2100"/>
              <a:t>token</a:t>
            </a:r>
            <a:r>
              <a:rPr lang="zh-CN" altLang="en-US" sz="2100"/>
              <a:t>，从而使模型能够根据文本描述逐段生成图像。</a:t>
            </a:r>
            <a:endParaRPr lang="zh-CN" altLang="en-US"/>
          </a:p>
          <a:p>
            <a:pPr marL="342900" lvl="1" indent="-342900" algn="l">
              <a:buSzTx/>
              <a:buFont typeface="ZapfDingbatsITC" charset="0"/>
              <a:buChar char="❈"/>
            </a:pPr>
            <a:r>
              <a:rPr lang="zh-CN" altLang="en-US" sz="2400" b="1"/>
              <a:t>模型训练</a:t>
            </a:r>
            <a:endParaRPr lang="en-US" altLang="zh-CN" sz="2400" b="1"/>
          </a:p>
          <a:p>
            <a:pPr marL="800100" lvl="2" indent="-342900" algn="l">
              <a:buSzTx/>
              <a:buFont typeface="ZapfDingbatsITC" charset="0"/>
              <a:buChar char="❈"/>
            </a:pPr>
            <a:r>
              <a:rPr lang="en-US" altLang="zh-CN" sz="2100"/>
              <a:t>DALL-E </a:t>
            </a:r>
            <a:r>
              <a:rPr lang="zh-CN" altLang="en-US" sz="2100"/>
              <a:t>在由文本</a:t>
            </a:r>
            <a:r>
              <a:rPr lang="en-US" altLang="zh-CN" sz="2100"/>
              <a:t>-</a:t>
            </a:r>
            <a:r>
              <a:rPr lang="zh-CN" altLang="en-US" sz="2100"/>
              <a:t>图像对组成的数据集上进行训练。这种训练使模型能够学习文本描述和视觉元素之间的关联。</a:t>
            </a:r>
            <a:endParaRPr lang="zh-CN" altLang="en-US" sz="2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CLIP(</a:t>
            </a:r>
            <a:r>
              <a:rPr lang="en-US" altLang="zh-CN">
                <a:sym typeface="+mn-ea"/>
              </a:rPr>
              <a:t>contrastive Language-Image Pretraining</a:t>
            </a:r>
            <a:r>
              <a:rPr lang="en-US" altLang="zh-CN">
                <a:sym typeface="+mn-ea"/>
              </a:rPr>
              <a:t>)</a:t>
            </a:r>
            <a:endParaRPr lang="en-US" altLang="zh-CN"/>
          </a:p>
        </p:txBody>
      </p:sp>
      <p:sp>
        <p:nvSpPr>
          <p:cNvPr id="3" name="内容占位符 2"/>
          <p:cNvSpPr>
            <a:spLocks noGrp="1"/>
          </p:cNvSpPr>
          <p:nvPr>
            <p:ph idx="1"/>
          </p:nvPr>
        </p:nvSpPr>
        <p:spPr/>
        <p:txBody>
          <a:bodyPr/>
          <a:p>
            <a:r>
              <a:rPr lang="zh-CN" altLang="en-US" sz="2400" b="1"/>
              <a:t>介绍</a:t>
            </a:r>
            <a:endParaRPr lang="en-US" altLang="zh-CN" sz="2400" b="1"/>
          </a:p>
          <a:p>
            <a:pPr lvl="1"/>
            <a:r>
              <a:rPr lang="en-US" altLang="zh-CN" sz="2100"/>
              <a:t>CLIP</a:t>
            </a:r>
            <a:r>
              <a:rPr lang="zh-CN" altLang="en-US" sz="2100"/>
              <a:t>是</a:t>
            </a:r>
            <a:r>
              <a:rPr lang="en-US" altLang="zh-CN" sz="2100"/>
              <a:t> OpenAI </a:t>
            </a:r>
            <a:r>
              <a:rPr lang="zh-CN" altLang="en-US" sz="2100"/>
              <a:t>开发的一种模型，可以有效理解图像与自然语言描述之间的对应关系</a:t>
            </a:r>
            <a:r>
              <a:rPr lang="en-US" altLang="zh-CN" sz="2100"/>
              <a:t>,</a:t>
            </a:r>
            <a:r>
              <a:rPr lang="zh-CN" altLang="en-US" sz="2100"/>
              <a:t>将图像与其对应的自然语言描述</a:t>
            </a:r>
            <a:r>
              <a:rPr lang="zh-CN" altLang="en-US" sz="2100"/>
              <a:t>对应起来。</a:t>
            </a:r>
            <a:endParaRPr lang="zh-CN" altLang="en-US" sz="2100"/>
          </a:p>
        </p:txBody>
      </p:sp>
      <p:pic>
        <p:nvPicPr>
          <p:cNvPr id="5" name="图片 4"/>
          <p:cNvPicPr>
            <a:picLocks noChangeAspect="1"/>
          </p:cNvPicPr>
          <p:nvPr/>
        </p:nvPicPr>
        <p:blipFill>
          <a:blip r:embed="rId1"/>
          <a:stretch>
            <a:fillRect/>
          </a:stretch>
        </p:blipFill>
        <p:spPr>
          <a:xfrm>
            <a:off x="1600835" y="2360930"/>
            <a:ext cx="5476875" cy="37814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CLIP</a:t>
            </a:r>
            <a:endParaRPr lang="en-US" altLang="zh-CN"/>
          </a:p>
        </p:txBody>
      </p:sp>
      <p:sp>
        <p:nvSpPr>
          <p:cNvPr id="3" name="内容占位符 2"/>
          <p:cNvSpPr>
            <a:spLocks noGrp="1"/>
          </p:cNvSpPr>
          <p:nvPr>
            <p:ph idx="1"/>
          </p:nvPr>
        </p:nvSpPr>
        <p:spPr/>
        <p:txBody>
          <a:bodyPr>
            <a:normAutofit lnSpcReduction="10000"/>
          </a:bodyPr>
          <a:p>
            <a:r>
              <a:rPr lang="zh-CN" altLang="en-US" sz="2400" b="1"/>
              <a:t>训练过程</a:t>
            </a:r>
            <a:endParaRPr lang="en-US" altLang="zh-CN" sz="2400" b="1"/>
          </a:p>
          <a:p>
            <a:pPr lvl="1"/>
            <a:r>
              <a:rPr lang="zh-CN" altLang="en-US" sz="2100"/>
              <a:t>模型被训练来理解图文之间的联系，即不同的图像特征对应的文本描述。</a:t>
            </a:r>
            <a:endParaRPr lang="en-US" altLang="zh-CN" sz="2100"/>
          </a:p>
          <a:p>
            <a:pPr lvl="1"/>
            <a:r>
              <a:rPr lang="zh-CN" altLang="en-US" sz="2100"/>
              <a:t>模型输入是图像和文本，图像经过一个与训练的</a:t>
            </a:r>
            <a:r>
              <a:rPr lang="en-US" altLang="zh-CN" sz="2100"/>
              <a:t>CNN</a:t>
            </a:r>
            <a:r>
              <a:rPr lang="zh-CN" altLang="en-US" sz="2100"/>
              <a:t>网络（也可以使用</a:t>
            </a:r>
            <a:r>
              <a:rPr lang="en-US" altLang="zh-CN" sz="2100"/>
              <a:t>Transformer</a:t>
            </a:r>
            <a:r>
              <a:rPr lang="zh-CN" altLang="en-US" sz="2100"/>
              <a:t>架构）生成图片对应的特征向量（即图像嵌入）；文本通过一个基于</a:t>
            </a:r>
            <a:r>
              <a:rPr lang="en-US" altLang="zh-CN" sz="2100"/>
              <a:t>Transformer</a:t>
            </a:r>
            <a:r>
              <a:rPr lang="zh-CN" altLang="en-US" sz="2100"/>
              <a:t>的网络，同样生成一个文本嵌入。模型输出是一个图片特征向量与文本特征向量之间的相似度得分（一般为余弦</a:t>
            </a:r>
            <a:r>
              <a:rPr lang="zh-CN" altLang="en-US" sz="2100"/>
              <a:t>相似度）。</a:t>
            </a:r>
            <a:endParaRPr lang="en-US" altLang="zh-CN"/>
          </a:p>
          <a:p>
            <a:pPr lvl="1"/>
            <a:r>
              <a:rPr lang="zh-CN" altLang="en-US" sz="2100"/>
              <a:t>数据集是大量图像</a:t>
            </a:r>
            <a:r>
              <a:rPr lang="en-US" altLang="zh-CN" sz="2100"/>
              <a:t>-</a:t>
            </a:r>
            <a:r>
              <a:rPr lang="zh-CN" altLang="en-US" sz="2100"/>
              <a:t>文本对，</a:t>
            </a:r>
            <a:r>
              <a:rPr lang="zh-CN" altLang="en-US" sz="2100"/>
              <a:t>训练过程中使得图像的特征向量和与其相关的文本的特征向量之间相关程度更高。</a:t>
            </a:r>
            <a:endParaRPr lang="en-US" altLang="zh-CN" sz="2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CLIP</a:t>
            </a:r>
            <a:endParaRPr lang="en-US" altLang="zh-CN"/>
          </a:p>
        </p:txBody>
      </p:sp>
      <p:sp>
        <p:nvSpPr>
          <p:cNvPr id="3" name="内容占位符 2"/>
          <p:cNvSpPr>
            <a:spLocks noGrp="1"/>
          </p:cNvSpPr>
          <p:nvPr>
            <p:ph idx="1"/>
          </p:nvPr>
        </p:nvSpPr>
        <p:spPr/>
        <p:txBody>
          <a:bodyPr/>
          <a:p>
            <a:r>
              <a:rPr lang="en-US" altLang="zh-CN" sz="2400" b="1"/>
              <a:t>Application</a:t>
            </a:r>
            <a:endParaRPr lang="en-US" altLang="zh-CN" sz="2400" b="1"/>
          </a:p>
          <a:p>
            <a:pPr lvl="1"/>
            <a:r>
              <a:rPr lang="zh-CN" altLang="en-US" sz="2100"/>
              <a:t>图像分类：使用文本描述作为标签进行图像分类。</a:t>
            </a:r>
            <a:endParaRPr lang="zh-CN" altLang="en-US" sz="2100"/>
          </a:p>
          <a:p>
            <a:pPr lvl="1"/>
            <a:r>
              <a:rPr lang="zh-CN" altLang="en-US" sz="2100"/>
              <a:t>图像</a:t>
            </a:r>
            <a:r>
              <a:rPr lang="en-US" altLang="zh-CN" sz="2100"/>
              <a:t>-</a:t>
            </a:r>
            <a:r>
              <a:rPr lang="zh-CN" altLang="en-US" sz="2100"/>
              <a:t>文本检索：检索与给定文本最相关的图片，反之亦然。</a:t>
            </a:r>
            <a:endParaRPr lang="en-US" altLang="zh-CN" sz="2100"/>
          </a:p>
          <a:p>
            <a:pPr lvl="1"/>
            <a:r>
              <a:rPr lang="zh-CN" altLang="en-US" sz="2100"/>
              <a:t>多模态搜索引擎：既可以通过文本查找图片，也可以通过图片查找类似图片。</a:t>
            </a:r>
            <a:endParaRPr lang="en-US" altLang="zh-CN" sz="2100"/>
          </a:p>
          <a:p>
            <a:pPr lvl="1"/>
            <a:endParaRPr lang="en-US" altLang="zh-CN" sz="2100"/>
          </a:p>
        </p:txBody>
      </p:sp>
      <p:pic>
        <p:nvPicPr>
          <p:cNvPr id="4" name="图片 3"/>
          <p:cNvPicPr>
            <a:picLocks noChangeAspect="1"/>
          </p:cNvPicPr>
          <p:nvPr/>
        </p:nvPicPr>
        <p:blipFill>
          <a:blip r:embed="rId1"/>
          <a:stretch>
            <a:fillRect/>
          </a:stretch>
        </p:blipFill>
        <p:spPr>
          <a:xfrm>
            <a:off x="1733550" y="3054350"/>
            <a:ext cx="5220335" cy="319849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rPr>
              <a:t>腾讯混元</a:t>
            </a:r>
            <a:endParaRPr lang="zh-CN" altLang="en-US" sz="3200">
              <a:latin typeface="微软雅黑" panose="020B0503020204020204" pitchFamily="34" charset="-122"/>
              <a:ea typeface="微软雅黑" panose="020B0503020204020204" pitchFamily="34" charset="-122"/>
            </a:endParaRPr>
          </a:p>
        </p:txBody>
      </p:sp>
      <p:sp>
        <p:nvSpPr>
          <p:cNvPr id="5" name="内容占位符 4"/>
          <p:cNvSpPr/>
          <p:nvPr>
            <p:ph idx="1"/>
          </p:nvPr>
        </p:nvSpPr>
        <p:spPr/>
        <p:txBody>
          <a:bodyPr/>
          <a:p>
            <a:r>
              <a:rPr lang="zh-CN" altLang="en-US" sz="2400" b="1"/>
              <a:t>在</a:t>
            </a:r>
            <a:r>
              <a:rPr lang="en-US" altLang="zh-CN" sz="2400" b="1"/>
              <a:t>2024/12</a:t>
            </a:r>
            <a:r>
              <a:rPr lang="zh-CN" altLang="en-US" sz="2400" b="1"/>
              <a:t>月开源</a:t>
            </a:r>
            <a:endParaRPr lang="zh-CN" altLang="en-US" sz="2400" b="1"/>
          </a:p>
        </p:txBody>
      </p:sp>
      <p:pic>
        <p:nvPicPr>
          <p:cNvPr id="7" name="图片 6"/>
          <p:cNvPicPr>
            <a:picLocks noChangeAspect="1"/>
          </p:cNvPicPr>
          <p:nvPr/>
        </p:nvPicPr>
        <p:blipFill>
          <a:blip r:embed="rId1"/>
          <a:stretch>
            <a:fillRect/>
          </a:stretch>
        </p:blipFill>
        <p:spPr>
          <a:xfrm>
            <a:off x="324485" y="2181225"/>
            <a:ext cx="8246745" cy="26466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MoE Model</a:t>
            </a:r>
            <a:endParaRPr lang="en-US" altLang="zh-CN"/>
          </a:p>
        </p:txBody>
      </p:sp>
      <p:sp>
        <p:nvSpPr>
          <p:cNvPr id="3" name="内容占位符 2"/>
          <p:cNvSpPr>
            <a:spLocks noGrp="1"/>
          </p:cNvSpPr>
          <p:nvPr>
            <p:ph idx="1"/>
          </p:nvPr>
        </p:nvSpPr>
        <p:spPr/>
        <p:txBody>
          <a:bodyPr>
            <a:normAutofit lnSpcReduction="10000"/>
          </a:bodyPr>
          <a:p>
            <a:r>
              <a:rPr lang="zh-CN" altLang="en-US" sz="2400" b="1"/>
              <a:t>核心思想</a:t>
            </a:r>
            <a:endParaRPr lang="en-US" altLang="zh-CN" sz="2400" b="1"/>
          </a:p>
          <a:p>
            <a:pPr lvl="1"/>
            <a:r>
              <a:rPr lang="zh-CN" altLang="en-US" sz="2100"/>
              <a:t>混合专家模型</a:t>
            </a:r>
            <a:r>
              <a:rPr lang="en-US" altLang="zh-CN" sz="2100"/>
              <a:t> (MoE) </a:t>
            </a:r>
            <a:r>
              <a:rPr lang="zh-CN" altLang="en-US" sz="2100"/>
              <a:t>是一个模块化的神经网络架构，其中多个</a:t>
            </a:r>
            <a:r>
              <a:rPr lang="en-US" altLang="zh-CN" sz="2100"/>
              <a:t>“</a:t>
            </a:r>
            <a:r>
              <a:rPr lang="zh-CN" altLang="en-US" sz="2100"/>
              <a:t>专家</a:t>
            </a:r>
            <a:r>
              <a:rPr lang="en-US" altLang="zh-CN" sz="2100"/>
              <a:t>”</a:t>
            </a:r>
            <a:r>
              <a:rPr lang="zh-CN" altLang="en-US" sz="2100"/>
              <a:t>子网络专门处理输入空间的不同方面。一个门控机制决定哪一组专家将处理给定的输入，使得</a:t>
            </a:r>
            <a:r>
              <a:rPr lang="zh-CN" altLang="en-US" sz="2100"/>
              <a:t>模型既专业又计算高效。</a:t>
            </a:r>
            <a:endParaRPr lang="zh-CN" altLang="en-US" sz="2100"/>
          </a:p>
          <a:p>
            <a:pPr lvl="1"/>
            <a:r>
              <a:rPr lang="zh-CN" altLang="en-US" sz="2100"/>
              <a:t>每个专家是一个独立的神经网络，负责处理输入空间中的特定部分。这种设计使得每个专家都可以高度优化和适应其处理的数据类型或任务。</a:t>
            </a:r>
            <a:endParaRPr lang="zh-CN" altLang="en-US" sz="2100"/>
          </a:p>
          <a:p>
            <a:pPr lvl="1"/>
            <a:r>
              <a:rPr lang="zh-CN" altLang="en-US" sz="2100"/>
              <a:t>门控是</a:t>
            </a:r>
            <a:r>
              <a:rPr lang="en-US" altLang="zh-CN" sz="2100"/>
              <a:t>MoE</a:t>
            </a:r>
            <a:r>
              <a:rPr lang="zh-CN" altLang="en-US" sz="2100"/>
              <a:t>的核心，负责决定输入数据应由哪些专家处理。它通常是一个学习型网络，能够根据输入数据的特征动态选择最合适的专家组合。</a:t>
            </a:r>
            <a:endParaRPr lang="zh-CN" altLang="en-US" sz="2100"/>
          </a:p>
          <a:p>
            <a:pPr lvl="1"/>
            <a:r>
              <a:rPr lang="zh-CN" altLang="en-US" sz="2100"/>
              <a:t>门控机制不仅选择专家，还可以为每个专家的输出分配权重，这意味着最终输出是多个专家输出的加权组合。</a:t>
            </a:r>
            <a:endParaRPr lang="zh-CN" altLang="en-US"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kumimoji="1" lang="zh-CN" altLang="en-US" sz="2800" dirty="0">
                <a:latin typeface="微软雅黑" panose="020B0503020204020204" pitchFamily="34" charset="-122"/>
                <a:ea typeface="微软雅黑" panose="020B0503020204020204" pitchFamily="34" charset="-122"/>
                <a:sym typeface="+mn-ea"/>
              </a:rPr>
              <a:t>通用大模型的根本特征</a:t>
            </a:r>
            <a:endParaRPr kumimoji="1" lang="zh-CN" altLang="en-US" sz="2800" dirty="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normAutofit/>
          </a:bodyPr>
          <a:p>
            <a:pPr lvl="0"/>
            <a:r>
              <a:rPr kumimoji="1" lang="zh-CN" altLang="en-US" sz="2400" b="1" dirty="0">
                <a:sym typeface="+mn-ea"/>
              </a:rPr>
              <a:t>涌现（</a:t>
            </a:r>
            <a:r>
              <a:rPr kumimoji="1" lang="en-US" altLang="zh-CN" sz="2400" b="1" dirty="0">
                <a:sym typeface="+mn-ea"/>
              </a:rPr>
              <a:t>Emergence</a:t>
            </a:r>
            <a:r>
              <a:rPr kumimoji="1" lang="zh-CN" altLang="en-US" sz="2400" b="1" dirty="0">
                <a:sym typeface="+mn-ea"/>
              </a:rPr>
              <a:t>）</a:t>
            </a:r>
            <a:endParaRPr kumimoji="1" lang="zh-CN" altLang="en-US" sz="2400" b="1" dirty="0"/>
          </a:p>
          <a:p>
            <a:pPr lvl="1"/>
            <a:r>
              <a:rPr lang="zh-CN" altLang="en-US" sz="2100"/>
              <a:t>涌现指的是模型从大量数据进行学习的过程中，自动形成复杂模式和特性，从而具备智能行为或先进认知功能的能力，而不是通过人为设计具体规则来实现。</a:t>
            </a:r>
            <a:endParaRPr lang="zh-CN" altLang="en-US" sz="2100"/>
          </a:p>
          <a:p>
            <a:pPr lvl="1"/>
            <a:r>
              <a:rPr lang="zh-CN" altLang="en-US" sz="2100"/>
              <a:t>比如，相比于</a:t>
            </a:r>
            <a:r>
              <a:rPr lang="en-US" altLang="zh-CN" sz="2100"/>
              <a:t>GPT-2</a:t>
            </a:r>
            <a:r>
              <a:rPr lang="zh-CN" altLang="en-US" sz="2100"/>
              <a:t>的</a:t>
            </a:r>
            <a:r>
              <a:rPr lang="en-US" altLang="zh-CN" sz="2100"/>
              <a:t>15</a:t>
            </a:r>
            <a:r>
              <a:rPr lang="zh-CN" altLang="en-US" sz="2100"/>
              <a:t>亿个参数，</a:t>
            </a:r>
            <a:r>
              <a:rPr lang="en-US" altLang="zh-CN" sz="2100"/>
              <a:t>GPT-3</a:t>
            </a:r>
            <a:r>
              <a:rPr lang="zh-CN" altLang="en-US" sz="2100"/>
              <a:t>拥有</a:t>
            </a:r>
            <a:r>
              <a:rPr lang="en-US" altLang="zh-CN" sz="2100"/>
              <a:t>1750</a:t>
            </a:r>
            <a:r>
              <a:rPr lang="zh-CN" altLang="en-US" sz="2100"/>
              <a:t>亿个参数，这使得</a:t>
            </a:r>
            <a:r>
              <a:rPr lang="en-US" altLang="zh-CN" sz="2100"/>
              <a:t>GPT-3</a:t>
            </a:r>
            <a:r>
              <a:rPr lang="zh-CN" altLang="en-US" sz="2100"/>
              <a:t>具有了理解复杂上下文的能力，因此可以在不经过微调的情况下直接被用于众多下游任务（如问答，文本总结，机器翻译等等）。</a:t>
            </a:r>
            <a:endParaRPr lang="zh-CN" altLang="en-US" sz="2100"/>
          </a:p>
          <a:p>
            <a:pPr lvl="1"/>
            <a:r>
              <a:rPr lang="zh-CN" altLang="en-US" sz="2100"/>
              <a:t>这种特性使得大模型具备接近人类智力的潜力，但也是大模型的缺点之一。因为模型的行为可能难以预测和控制，有时候甚至会产生不符合预期或不受欢迎的结果。</a:t>
            </a:r>
            <a:endParaRPr lang="zh-CN" altLang="en-US" sz="2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MoE Model</a:t>
            </a:r>
            <a:endParaRPr lang="en-US" altLang="zh-CN"/>
          </a:p>
        </p:txBody>
      </p:sp>
      <p:sp>
        <p:nvSpPr>
          <p:cNvPr id="3" name="内容占位符 2"/>
          <p:cNvSpPr>
            <a:spLocks noGrp="1"/>
          </p:cNvSpPr>
          <p:nvPr>
            <p:ph idx="1"/>
          </p:nvPr>
        </p:nvSpPr>
        <p:spPr/>
        <p:txBody>
          <a:bodyPr/>
          <a:p>
            <a:r>
              <a:rPr lang="zh-CN" altLang="en-US" sz="2400" b="1"/>
              <a:t>模型架构</a:t>
            </a:r>
            <a:endParaRPr lang="en-US" altLang="zh-CN" sz="2400" b="1"/>
          </a:p>
          <a:p>
            <a:pPr lvl="1"/>
            <a:r>
              <a:rPr lang="en-US" altLang="zh-CN"/>
              <a:t>Experts:</a:t>
            </a:r>
            <a:endParaRPr lang="en-US" altLang="zh-CN"/>
          </a:p>
          <a:p>
            <a:pPr lvl="1"/>
            <a:endParaRPr lang="en-US" altLang="zh-CN"/>
          </a:p>
          <a:p>
            <a:pPr lvl="1"/>
            <a:endParaRPr lang="en-US" altLang="zh-CN"/>
          </a:p>
          <a:p>
            <a:pPr lvl="1"/>
            <a:endParaRPr lang="en-US" altLang="zh-CN"/>
          </a:p>
          <a:p>
            <a:pPr lvl="1"/>
            <a:endParaRPr lang="en-US" altLang="zh-CN"/>
          </a:p>
          <a:p>
            <a:pPr lvl="1"/>
            <a:r>
              <a:rPr lang="en-US" altLang="zh-CN"/>
              <a:t>vv</a:t>
            </a:r>
            <a:endParaRPr lang="en-US" altLang="zh-CN"/>
          </a:p>
          <a:p>
            <a:pPr lvl="1"/>
            <a:endParaRPr lang="en-US" altLang="zh-CN"/>
          </a:p>
          <a:p>
            <a:pPr lvl="1"/>
            <a:endParaRPr lang="en-US" altLang="zh-CN"/>
          </a:p>
          <a:p>
            <a:pPr lvl="1"/>
            <a:endParaRPr lang="en-US" altLang="zh-CN"/>
          </a:p>
        </p:txBody>
      </p:sp>
      <p:pic>
        <p:nvPicPr>
          <p:cNvPr id="4" name="图片 3"/>
          <p:cNvPicPr>
            <a:picLocks noChangeAspect="1"/>
          </p:cNvPicPr>
          <p:nvPr/>
        </p:nvPicPr>
        <p:blipFill>
          <a:blip r:embed="rId1"/>
          <a:stretch>
            <a:fillRect/>
          </a:stretch>
        </p:blipFill>
        <p:spPr>
          <a:xfrm>
            <a:off x="1328420" y="1781810"/>
            <a:ext cx="6929755" cy="2708910"/>
          </a:xfrm>
          <a:prstGeom prst="rect">
            <a:avLst/>
          </a:prstGeom>
        </p:spPr>
      </p:pic>
      <p:pic>
        <p:nvPicPr>
          <p:cNvPr id="5" name="图片 4"/>
          <p:cNvPicPr>
            <a:picLocks noChangeAspect="1"/>
          </p:cNvPicPr>
          <p:nvPr/>
        </p:nvPicPr>
        <p:blipFill>
          <a:blip r:embed="rId2"/>
          <a:stretch>
            <a:fillRect/>
          </a:stretch>
        </p:blipFill>
        <p:spPr>
          <a:xfrm>
            <a:off x="1328420" y="4437380"/>
            <a:ext cx="7082790" cy="117729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MoE Model</a:t>
            </a:r>
            <a:endParaRPr lang="en-US" altLang="zh-CN"/>
          </a:p>
        </p:txBody>
      </p:sp>
      <p:sp>
        <p:nvSpPr>
          <p:cNvPr id="3" name="内容占位符 2"/>
          <p:cNvSpPr>
            <a:spLocks noGrp="1"/>
          </p:cNvSpPr>
          <p:nvPr>
            <p:ph idx="1"/>
          </p:nvPr>
        </p:nvSpPr>
        <p:spPr/>
        <p:txBody>
          <a:bodyPr/>
          <a:p>
            <a:r>
              <a:rPr lang="zh-CN" altLang="en-US" sz="2400" b="1"/>
              <a:t>门控单元函数</a:t>
            </a:r>
            <a:endParaRPr lang="en-US" altLang="zh-CN" sz="2400" b="1"/>
          </a:p>
          <a:p>
            <a:pPr lvl="1"/>
            <a:r>
              <a:rPr lang="en-US" altLang="zh-CN"/>
              <a:t>Experts:</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sz="2100"/>
              <a:t>最终根据各个专家网络的得分选出</a:t>
            </a:r>
            <a:r>
              <a:rPr lang="en-US" altLang="zh-CN" sz="2100"/>
              <a:t>top-N</a:t>
            </a:r>
            <a:r>
              <a:rPr lang="zh-CN" altLang="en-US" sz="2100"/>
              <a:t>个专家网络来处理对应输入。</a:t>
            </a:r>
            <a:endParaRPr lang="en-US" altLang="zh-CN" sz="2100"/>
          </a:p>
          <a:p>
            <a:pPr lvl="1"/>
            <a:endParaRPr lang="en-US" altLang="zh-CN"/>
          </a:p>
          <a:p>
            <a:pPr lvl="1"/>
            <a:endParaRPr lang="en-US" altLang="zh-CN"/>
          </a:p>
          <a:p>
            <a:pPr lvl="1"/>
            <a:endParaRPr lang="en-US" altLang="zh-CN"/>
          </a:p>
          <a:p>
            <a:pPr lvl="1"/>
            <a:endParaRPr lang="en-US" altLang="zh-CN"/>
          </a:p>
          <a:p>
            <a:pPr lvl="1"/>
            <a:endParaRPr lang="en-US" altLang="zh-CN"/>
          </a:p>
          <a:p>
            <a:pPr marL="457200" lvl="1" indent="0">
              <a:buNone/>
            </a:pPr>
            <a:endParaRPr lang="en-US" altLang="zh-CN"/>
          </a:p>
          <a:p>
            <a:pPr lvl="1"/>
            <a:endParaRPr lang="en-US" altLang="zh-CN"/>
          </a:p>
          <a:p>
            <a:pPr lvl="1"/>
            <a:endParaRPr lang="en-US" altLang="zh-CN"/>
          </a:p>
        </p:txBody>
      </p:sp>
      <p:pic>
        <p:nvPicPr>
          <p:cNvPr id="6" name="图片 5"/>
          <p:cNvPicPr>
            <a:picLocks noChangeAspect="1"/>
          </p:cNvPicPr>
          <p:nvPr/>
        </p:nvPicPr>
        <p:blipFill>
          <a:blip r:embed="rId1"/>
          <a:stretch>
            <a:fillRect/>
          </a:stretch>
        </p:blipFill>
        <p:spPr>
          <a:xfrm>
            <a:off x="1283335" y="1792605"/>
            <a:ext cx="7642225" cy="34163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MoE Model</a:t>
            </a:r>
            <a:endParaRPr lang="en-US" altLang="zh-CN"/>
          </a:p>
        </p:txBody>
      </p:sp>
      <p:sp>
        <p:nvSpPr>
          <p:cNvPr id="3" name="内容占位符 2"/>
          <p:cNvSpPr>
            <a:spLocks noGrp="1"/>
          </p:cNvSpPr>
          <p:nvPr>
            <p:ph idx="1"/>
          </p:nvPr>
        </p:nvSpPr>
        <p:spPr/>
        <p:txBody>
          <a:bodyPr/>
          <a:p>
            <a:r>
              <a:rPr lang="zh-CN" altLang="en-US" sz="2400" b="1"/>
              <a:t>输出层</a:t>
            </a:r>
            <a:endParaRPr lang="en-US" altLang="zh-CN" sz="2400" b="1"/>
          </a:p>
          <a:p>
            <a:pPr lvl="1"/>
            <a:r>
              <a:rPr lang="en-US" altLang="zh-CN"/>
              <a:t>Experts:</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marL="457200" lvl="1" indent="0">
              <a:buNone/>
            </a:pPr>
            <a:endParaRPr lang="en-US" altLang="zh-CN"/>
          </a:p>
          <a:p>
            <a:pPr lvl="1"/>
            <a:endParaRPr lang="en-US" altLang="zh-CN"/>
          </a:p>
          <a:p>
            <a:pPr lvl="1"/>
            <a:endParaRPr lang="en-US" altLang="zh-CN"/>
          </a:p>
        </p:txBody>
      </p:sp>
      <p:pic>
        <p:nvPicPr>
          <p:cNvPr id="4" name="图片 3"/>
          <p:cNvPicPr>
            <a:picLocks noChangeAspect="1"/>
          </p:cNvPicPr>
          <p:nvPr/>
        </p:nvPicPr>
        <p:blipFill>
          <a:blip r:embed="rId1"/>
          <a:stretch>
            <a:fillRect/>
          </a:stretch>
        </p:blipFill>
        <p:spPr>
          <a:xfrm>
            <a:off x="1325245" y="1812925"/>
            <a:ext cx="7764780" cy="33394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MoE Model</a:t>
            </a:r>
            <a:endParaRPr lang="en-US" altLang="zh-CN"/>
          </a:p>
        </p:txBody>
      </p:sp>
      <p:sp>
        <p:nvSpPr>
          <p:cNvPr id="3" name="内容占位符 2"/>
          <p:cNvSpPr>
            <a:spLocks noGrp="1"/>
          </p:cNvSpPr>
          <p:nvPr>
            <p:ph idx="1"/>
          </p:nvPr>
        </p:nvSpPr>
        <p:spPr/>
        <p:txBody>
          <a:bodyPr>
            <a:normAutofit lnSpcReduction="20000"/>
          </a:bodyPr>
          <a:p>
            <a:r>
              <a:rPr lang="zh-CN" altLang="en-US" sz="2400" b="1"/>
              <a:t>优点</a:t>
            </a:r>
            <a:endParaRPr lang="en-US" altLang="zh-CN" sz="2400" b="1"/>
          </a:p>
          <a:p>
            <a:pPr lvl="1"/>
            <a:r>
              <a:rPr lang="en-US" altLang="zh-CN" sz="2100"/>
              <a:t>MoE </a:t>
            </a:r>
            <a:r>
              <a:rPr lang="zh-CN" altLang="en-US" sz="2100"/>
              <a:t>可让模型更</a:t>
            </a:r>
            <a:r>
              <a:rPr lang="zh-CN" altLang="en-US" sz="2100" b="1"/>
              <a:t>有效地扩展</a:t>
            </a:r>
            <a:r>
              <a:rPr lang="zh-CN" altLang="en-US" sz="2100"/>
              <a:t>，因为它可以处理更大的容量，而无需在推理过程中按比例增加计算量。这是因为对于任何给定的输入，只有一小部分专家处于</a:t>
            </a:r>
            <a:r>
              <a:rPr lang="zh-CN" altLang="en-US" sz="2100"/>
              <a:t>激活状态。</a:t>
            </a:r>
            <a:endParaRPr lang="zh-CN" altLang="en-US" sz="2100"/>
          </a:p>
          <a:p>
            <a:pPr lvl="1"/>
            <a:r>
              <a:rPr lang="en-US" altLang="zh-CN" sz="2100"/>
              <a:t>MoE </a:t>
            </a:r>
            <a:r>
              <a:rPr lang="zh-CN" altLang="en-US" sz="2100"/>
              <a:t>中的每个专家都可以专注于不同的数据子集，与试图一刀切的单一整体模型相比，这可以提高这些子集的性能。这种专业化可以更好地处理具有复杂、</a:t>
            </a:r>
            <a:r>
              <a:rPr lang="zh-CN" altLang="en-US" sz="2100"/>
              <a:t>不同特征的多样化数据集。</a:t>
            </a:r>
            <a:endParaRPr lang="zh-CN" altLang="en-US" sz="2100"/>
          </a:p>
          <a:p>
            <a:pPr lvl="1"/>
            <a:r>
              <a:rPr lang="zh-CN" altLang="en-US" sz="2100"/>
              <a:t>通过仅激活与给定任务相关的专家，</a:t>
            </a:r>
            <a:r>
              <a:rPr lang="en-US" altLang="zh-CN" sz="2100"/>
              <a:t>MoE </a:t>
            </a:r>
            <a:r>
              <a:rPr lang="zh-CN" altLang="en-US" sz="2100"/>
              <a:t>可以</a:t>
            </a:r>
            <a:r>
              <a:rPr lang="zh-CN" altLang="en-US" sz="2100" b="1"/>
              <a:t>减少计算浪费</a:t>
            </a:r>
            <a:r>
              <a:rPr lang="zh-CN" altLang="en-US" sz="2100"/>
              <a:t>。在资源限制成为主要问题的生产环境中部署大型模型时，这种资源高效利用至关重要。</a:t>
            </a:r>
            <a:endParaRPr lang="zh-CN" altLang="en-US" sz="2100"/>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marL="457200" lvl="1" indent="0">
              <a:buNone/>
            </a:pPr>
            <a:endParaRPr lang="en-US" altLang="zh-CN"/>
          </a:p>
          <a:p>
            <a:pPr lvl="1"/>
            <a:endParaRPr lang="en-US" altLang="zh-CN"/>
          </a:p>
          <a:p>
            <a:pPr lvl="1"/>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腾讯混元</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t>混元模型架构</a:t>
            </a:r>
            <a:endParaRPr lang="en-US" altLang="zh-CN" sz="2400" b="1"/>
          </a:p>
          <a:p>
            <a:pPr lvl="1"/>
            <a:r>
              <a:rPr lang="zh-CN" altLang="en-US" sz="2100"/>
              <a:t>混元大模型是目前最大的基于</a:t>
            </a:r>
            <a:r>
              <a:rPr lang="en-US" altLang="zh-CN" sz="2100"/>
              <a:t>Transformer</a:t>
            </a:r>
            <a:r>
              <a:rPr lang="zh-CN" altLang="en-US" sz="2100"/>
              <a:t>的开源</a:t>
            </a:r>
            <a:r>
              <a:rPr lang="en-US" altLang="zh-CN" sz="2100"/>
              <a:t>MoE</a:t>
            </a:r>
            <a:r>
              <a:rPr lang="zh-CN" altLang="en-US" sz="2100"/>
              <a:t>模型，总共有</a:t>
            </a:r>
            <a:r>
              <a:rPr lang="en-US" altLang="zh-CN" sz="2100" b="1"/>
              <a:t>3890</a:t>
            </a:r>
            <a:r>
              <a:rPr lang="zh-CN" altLang="en-US" sz="2100" b="1"/>
              <a:t>亿个参数</a:t>
            </a:r>
            <a:r>
              <a:rPr lang="zh-CN" altLang="en-US" sz="2100"/>
              <a:t>，每个专家网络有</a:t>
            </a:r>
            <a:r>
              <a:rPr lang="en-US" altLang="zh-CN" sz="2100"/>
              <a:t>520</a:t>
            </a:r>
            <a:r>
              <a:rPr lang="zh-CN" altLang="en-US" sz="2100"/>
              <a:t>亿个</a:t>
            </a:r>
            <a:r>
              <a:rPr lang="zh-CN" altLang="en-US" sz="2100" b="1"/>
              <a:t>激活参数</a:t>
            </a:r>
            <a:r>
              <a:rPr lang="zh-CN" altLang="en-US" sz="2100"/>
              <a:t>。</a:t>
            </a:r>
            <a:endParaRPr lang="en-US" altLang="zh-CN" sz="2100"/>
          </a:p>
          <a:p>
            <a:pPr lvl="1"/>
            <a:endParaRPr lang="en-US" altLang="zh-CN" sz="2100"/>
          </a:p>
        </p:txBody>
      </p:sp>
      <p:pic>
        <p:nvPicPr>
          <p:cNvPr id="4" name="图片 3"/>
          <p:cNvPicPr>
            <a:picLocks noChangeAspect="1"/>
          </p:cNvPicPr>
          <p:nvPr/>
        </p:nvPicPr>
        <p:blipFill>
          <a:blip r:embed="rId1"/>
          <a:stretch>
            <a:fillRect/>
          </a:stretch>
        </p:blipFill>
        <p:spPr>
          <a:xfrm>
            <a:off x="1793875" y="2571115"/>
            <a:ext cx="5243830" cy="326961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rPr>
              <a:t>腾讯混元</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t>模型性能</a:t>
            </a:r>
            <a:endParaRPr lang="en-US" altLang="zh-CN" sz="2400" b="1"/>
          </a:p>
          <a:p>
            <a:pPr lvl="1"/>
            <a:r>
              <a:rPr lang="zh-CN" altLang="en-US" sz="2100"/>
              <a:t>性能超越了</a:t>
            </a:r>
            <a:r>
              <a:rPr lang="en-US" altLang="zh-CN" sz="2100"/>
              <a:t>LLaMA70B</a:t>
            </a:r>
            <a:r>
              <a:rPr lang="zh-CN" altLang="en-US" sz="2100"/>
              <a:t>并且可以与</a:t>
            </a:r>
            <a:r>
              <a:rPr lang="en-US" altLang="zh-CN" sz="2100"/>
              <a:t>LLaMA405B</a:t>
            </a:r>
            <a:r>
              <a:rPr lang="zh-CN" altLang="en-US" sz="2100"/>
              <a:t>的性能媲美。</a:t>
            </a:r>
            <a:endParaRPr lang="en-US" altLang="zh-CN" sz="2100"/>
          </a:p>
          <a:p>
            <a:endParaRPr lang="en-US" altLang="zh-CN"/>
          </a:p>
          <a:p>
            <a:pPr marL="457200" lvl="1" indent="0">
              <a:buNone/>
            </a:pPr>
            <a:endParaRPr lang="en-US" altLang="zh-CN"/>
          </a:p>
        </p:txBody>
      </p:sp>
      <p:pic>
        <p:nvPicPr>
          <p:cNvPr id="5" name="图片 4"/>
          <p:cNvPicPr>
            <a:picLocks noChangeAspect="1"/>
          </p:cNvPicPr>
          <p:nvPr/>
        </p:nvPicPr>
        <p:blipFill>
          <a:blip r:embed="rId1"/>
          <a:stretch>
            <a:fillRect/>
          </a:stretch>
        </p:blipFill>
        <p:spPr>
          <a:xfrm>
            <a:off x="319405" y="2384425"/>
            <a:ext cx="8504555" cy="38684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2800">
                <a:latin typeface="微软雅黑" panose="020B0503020204020204" pitchFamily="34" charset="-122"/>
                <a:ea typeface="微软雅黑" panose="020B0503020204020204" pitchFamily="34" charset="-122"/>
              </a:rPr>
              <a:t>阿里通义千问</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t>介绍</a:t>
            </a:r>
            <a:endParaRPr lang="en-US" altLang="zh-CN" sz="2400" b="1"/>
          </a:p>
          <a:p>
            <a:pPr lvl="1"/>
            <a:r>
              <a:rPr lang="zh-CN" altLang="en-US" sz="2100"/>
              <a:t>基于</a:t>
            </a:r>
            <a:r>
              <a:rPr lang="en-US" altLang="zh-CN" sz="2100"/>
              <a:t>QWen</a:t>
            </a:r>
            <a:r>
              <a:rPr lang="zh-CN" altLang="en-US" sz="2100"/>
              <a:t>系列模型开发</a:t>
            </a:r>
            <a:r>
              <a:rPr lang="zh-CN" sz="2100"/>
              <a:t>。</a:t>
            </a:r>
            <a:endParaRPr lang="zh-CN" sz="2100"/>
          </a:p>
          <a:p>
            <a:pPr lvl="1"/>
            <a:r>
              <a:rPr lang="zh-CN" altLang="en-US" sz="2100"/>
              <a:t>这些模型在指令遵循、长文本生成、结构化数据理解和生成结构化输出（特别是JSON格式）方面表现出显著的改进。</a:t>
            </a:r>
            <a:r>
              <a:rPr lang="zh-CN" altLang="en-US" sz="2100"/>
              <a:t>并且能处理的上下文长度最多可达128K tokens。</a:t>
            </a:r>
            <a:endParaRPr lang="zh-CN" altLang="en-US" sz="2100"/>
          </a:p>
          <a:p>
            <a:pPr lvl="1"/>
            <a:r>
              <a:rPr lang="en-US" altLang="zh-CN" sz="2100"/>
              <a:t>QWen</a:t>
            </a:r>
            <a:r>
              <a:rPr lang="zh-CN" altLang="en-US" sz="2100"/>
              <a:t>系列模型已经在</a:t>
            </a:r>
            <a:r>
              <a:rPr lang="en-US" altLang="zh-CN" sz="2100"/>
              <a:t>2023</a:t>
            </a:r>
            <a:r>
              <a:rPr lang="zh-CN" altLang="en-US" sz="2100"/>
              <a:t>年开源。</a:t>
            </a:r>
            <a:endParaRPr lang="zh-CN" altLang="en-US" sz="2100"/>
          </a:p>
          <a:p>
            <a:pPr lvl="1"/>
            <a:r>
              <a:rPr lang="zh-CN" altLang="en-US" sz="2100"/>
              <a:t>模型参数</a:t>
            </a:r>
            <a:r>
              <a:rPr lang="zh-CN" altLang="en-US" sz="2100"/>
              <a:t>规模多样，最新的</a:t>
            </a:r>
            <a:r>
              <a:rPr lang="en-US" altLang="zh-CN" sz="2100"/>
              <a:t>QWen2.5</a:t>
            </a:r>
            <a:r>
              <a:rPr lang="zh-CN" altLang="en-US" sz="2100"/>
              <a:t>版本提供了多种参数规模的模型，从</a:t>
            </a:r>
            <a:r>
              <a:rPr lang="en-US" altLang="zh-CN" sz="2100"/>
              <a:t>0.5</a:t>
            </a:r>
            <a:r>
              <a:rPr lang="zh-CN" altLang="en-US" sz="2100"/>
              <a:t>亿到</a:t>
            </a:r>
            <a:r>
              <a:rPr lang="en-US" altLang="zh-CN" sz="2100"/>
              <a:t>72</a:t>
            </a:r>
            <a:r>
              <a:rPr lang="zh-CN" altLang="en-US" sz="2100"/>
              <a:t>亿参数不等，支持多达</a:t>
            </a:r>
            <a:r>
              <a:rPr lang="en-US" altLang="zh-CN" sz="2100"/>
              <a:t>29</a:t>
            </a:r>
            <a:r>
              <a:rPr lang="zh-CN" altLang="en-US" sz="2100"/>
              <a:t>种语言的处理能力。</a:t>
            </a:r>
            <a:endParaRPr lang="zh-CN" altLang="en-US" sz="2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2800">
                <a:latin typeface="微软雅黑" panose="020B0503020204020204" pitchFamily="34" charset="-122"/>
                <a:ea typeface="微软雅黑" panose="020B0503020204020204" pitchFamily="34" charset="-122"/>
              </a:rPr>
              <a:t>阿里通义千问</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t>模型概览</a:t>
            </a:r>
            <a:endParaRPr lang="en-US" altLang="zh-CN" sz="2400" b="1"/>
          </a:p>
          <a:p>
            <a:pPr marL="457200" lvl="1" indent="0">
              <a:buNone/>
            </a:pPr>
            <a:endParaRPr lang="en-US" altLang="zh-CN" sz="2400" b="1"/>
          </a:p>
        </p:txBody>
      </p:sp>
      <p:pic>
        <p:nvPicPr>
          <p:cNvPr id="5" name="图片 4"/>
          <p:cNvPicPr>
            <a:picLocks noChangeAspect="1"/>
          </p:cNvPicPr>
          <p:nvPr/>
        </p:nvPicPr>
        <p:blipFill>
          <a:blip r:embed="rId1"/>
          <a:stretch>
            <a:fillRect/>
          </a:stretch>
        </p:blipFill>
        <p:spPr>
          <a:xfrm>
            <a:off x="209550" y="2032000"/>
            <a:ext cx="8724900" cy="38671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2800">
                <a:latin typeface="微软雅黑" panose="020B0503020204020204" pitchFamily="34" charset="-122"/>
                <a:ea typeface="微软雅黑" panose="020B0503020204020204" pitchFamily="34" charset="-122"/>
                <a:sym typeface="+mn-ea"/>
              </a:rPr>
              <a:t>阿里通义千问</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en-US" altLang="zh-CN" sz="2400" b="1"/>
              <a:t>QWen</a:t>
            </a:r>
            <a:r>
              <a:rPr lang="zh-CN" altLang="en-US" sz="2400" b="1"/>
              <a:t>模型架构</a:t>
            </a:r>
            <a:endParaRPr lang="en-US" altLang="zh-CN" sz="2400" b="1"/>
          </a:p>
          <a:p>
            <a:endParaRPr lang="en-US" altLang="zh-CN"/>
          </a:p>
          <a:p>
            <a:endParaRPr lang="en-US" altLang="zh-CN"/>
          </a:p>
          <a:p>
            <a:endParaRPr lang="en-US" altLang="zh-CN"/>
          </a:p>
          <a:p>
            <a:endParaRPr lang="en-US" altLang="zh-CN"/>
          </a:p>
          <a:p>
            <a:endParaRPr lang="en-US" altLang="zh-CN"/>
          </a:p>
          <a:p>
            <a:r>
              <a:rPr lang="en-US" altLang="zh-CN" sz="2400"/>
              <a:t>LLaMA</a:t>
            </a:r>
            <a:r>
              <a:rPr lang="zh-CN" altLang="en-US" sz="2400"/>
              <a:t>模型架构</a:t>
            </a:r>
            <a:endParaRPr lang="en-US" altLang="zh-CN" sz="2400"/>
          </a:p>
          <a:p>
            <a:endParaRPr lang="en-US" altLang="zh-CN"/>
          </a:p>
          <a:p>
            <a:endParaRPr lang="en-US" altLang="zh-CN"/>
          </a:p>
          <a:p>
            <a:pPr marL="457200" lvl="1" indent="0">
              <a:buNone/>
            </a:pPr>
            <a:endParaRPr lang="en-US" altLang="zh-CN"/>
          </a:p>
        </p:txBody>
      </p:sp>
      <p:pic>
        <p:nvPicPr>
          <p:cNvPr id="5" name="图片 4"/>
          <p:cNvPicPr>
            <a:picLocks noChangeAspect="1"/>
          </p:cNvPicPr>
          <p:nvPr/>
        </p:nvPicPr>
        <p:blipFill>
          <a:blip r:embed="rId1"/>
          <a:stretch>
            <a:fillRect/>
          </a:stretch>
        </p:blipFill>
        <p:spPr>
          <a:xfrm>
            <a:off x="457200" y="1722120"/>
            <a:ext cx="8613775" cy="1027430"/>
          </a:xfrm>
          <a:prstGeom prst="rect">
            <a:avLst/>
          </a:prstGeom>
        </p:spPr>
      </p:pic>
      <p:pic>
        <p:nvPicPr>
          <p:cNvPr id="6" name="图片 5"/>
          <p:cNvPicPr>
            <a:picLocks noChangeAspect="1"/>
          </p:cNvPicPr>
          <p:nvPr/>
        </p:nvPicPr>
        <p:blipFill>
          <a:blip r:embed="rId2"/>
          <a:stretch>
            <a:fillRect/>
          </a:stretch>
        </p:blipFill>
        <p:spPr>
          <a:xfrm>
            <a:off x="599440" y="2749550"/>
            <a:ext cx="8329930" cy="1868170"/>
          </a:xfrm>
          <a:prstGeom prst="rect">
            <a:avLst/>
          </a:prstGeom>
        </p:spPr>
      </p:pic>
      <p:pic>
        <p:nvPicPr>
          <p:cNvPr id="8" name="图片 7"/>
          <p:cNvPicPr>
            <a:picLocks noChangeAspect="1"/>
          </p:cNvPicPr>
          <p:nvPr/>
        </p:nvPicPr>
        <p:blipFill>
          <a:blip r:embed="rId3"/>
          <a:stretch>
            <a:fillRect/>
          </a:stretch>
        </p:blipFill>
        <p:spPr>
          <a:xfrm>
            <a:off x="699770" y="5038090"/>
            <a:ext cx="7743825" cy="504825"/>
          </a:xfrm>
          <a:prstGeom prst="rect">
            <a:avLst/>
          </a:prstGeom>
        </p:spPr>
      </p:pic>
      <p:pic>
        <p:nvPicPr>
          <p:cNvPr id="11" name="图片 10"/>
          <p:cNvPicPr>
            <a:picLocks noChangeAspect="1"/>
          </p:cNvPicPr>
          <p:nvPr/>
        </p:nvPicPr>
        <p:blipFill>
          <a:blip r:embed="rId4"/>
          <a:stretch>
            <a:fillRect/>
          </a:stretch>
        </p:blipFill>
        <p:spPr>
          <a:xfrm>
            <a:off x="699770" y="5542915"/>
            <a:ext cx="7720965" cy="6159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2800">
                <a:latin typeface="微软雅黑" panose="020B0503020204020204" pitchFamily="34" charset="-122"/>
                <a:ea typeface="微软雅黑" panose="020B0503020204020204" pitchFamily="34" charset="-122"/>
                <a:sym typeface="+mn-ea"/>
              </a:rPr>
              <a:t>阿里通义千问</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t>基础模型性能</a:t>
            </a:r>
            <a:endParaRPr lang="en-US" altLang="zh-CN" sz="2400" b="1"/>
          </a:p>
          <a:p>
            <a:pPr marL="457200" lvl="1" indent="0">
              <a:buNone/>
            </a:pPr>
            <a:endParaRPr lang="en-US" altLang="zh-CN" sz="2400" b="1"/>
          </a:p>
        </p:txBody>
      </p:sp>
      <p:pic>
        <p:nvPicPr>
          <p:cNvPr id="5" name="图片 4"/>
          <p:cNvPicPr>
            <a:picLocks noChangeAspect="1"/>
          </p:cNvPicPr>
          <p:nvPr/>
        </p:nvPicPr>
        <p:blipFill>
          <a:blip r:embed="rId1"/>
          <a:stretch>
            <a:fillRect/>
          </a:stretch>
        </p:blipFill>
        <p:spPr>
          <a:xfrm>
            <a:off x="775335" y="1711325"/>
            <a:ext cx="6431280" cy="45415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2800">
                <a:latin typeface="微软雅黑" panose="020B0503020204020204" pitchFamily="34" charset="-122"/>
                <a:ea typeface="微软雅黑" panose="020B0503020204020204" pitchFamily="34" charset="-122"/>
              </a:rPr>
              <a:t>通用大模型的根本特征</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lnSpcReduction="10000"/>
          </a:bodyPr>
          <a:p>
            <a:pPr lvl="0"/>
            <a:r>
              <a:rPr kumimoji="1" lang="zh-CN" altLang="en-US" sz="2400" b="1" dirty="0"/>
              <a:t>同质化</a:t>
            </a:r>
            <a:endParaRPr kumimoji="1" lang="zh-CN" altLang="en-US" sz="2400" b="1" dirty="0"/>
          </a:p>
          <a:p>
            <a:pPr lvl="1"/>
            <a:r>
              <a:rPr lang="zh-CN" altLang="en-US" sz="2100"/>
              <a:t>同质化表明了在各个领域中构建机器学习系统的方法正在整合。</a:t>
            </a:r>
            <a:r>
              <a:rPr lang="zh-CN" altLang="en-US" sz="2100">
                <a:sym typeface="+mn-ea"/>
              </a:rPr>
              <a:t>例如，现在几乎所有最先进的自然语言处理模型都是基于少数几个基础模型改编的，如</a:t>
            </a:r>
            <a:r>
              <a:rPr lang="en-US" altLang="zh-CN" sz="2100">
                <a:sym typeface="+mn-ea"/>
              </a:rPr>
              <a:t>BERT</a:t>
            </a:r>
            <a:r>
              <a:rPr lang="zh-CN" altLang="en-US" sz="2100">
                <a:sym typeface="+mn-ea"/>
              </a:rPr>
              <a:t>、</a:t>
            </a:r>
            <a:r>
              <a:rPr lang="en-US" altLang="zh-CN" sz="2100">
                <a:sym typeface="+mn-ea"/>
              </a:rPr>
              <a:t>GPT</a:t>
            </a:r>
            <a:r>
              <a:rPr lang="zh-CN" altLang="en-US" sz="2100">
                <a:sym typeface="+mn-ea"/>
              </a:rPr>
              <a:t>、</a:t>
            </a:r>
            <a:r>
              <a:rPr lang="en-US" altLang="zh-CN" sz="2100">
                <a:sym typeface="+mn-ea"/>
              </a:rPr>
              <a:t>LLaMA</a:t>
            </a:r>
            <a:r>
              <a:rPr lang="zh-CN" altLang="en-US" sz="2100">
                <a:sym typeface="+mn-ea"/>
              </a:rPr>
              <a:t>等。</a:t>
            </a:r>
            <a:endParaRPr kumimoji="1" lang="en-US" altLang="zh-CN" sz="2100" dirty="0">
              <a:sym typeface="+mn-ea"/>
            </a:endParaRPr>
          </a:p>
          <a:p>
            <a:pPr lvl="1"/>
            <a:r>
              <a:rPr lang="zh-CN" altLang="en-US" sz="2100"/>
              <a:t>同时，类似的基于Transformer的序列建模方法现在也被应用于文本、图像、语音、表格数据和蛋白质序列等领域。</a:t>
            </a:r>
            <a:endParaRPr lang="zh-CN" altLang="en-US" sz="2100"/>
          </a:p>
          <a:p>
            <a:pPr lvl="2"/>
            <a:r>
              <a:rPr lang="zh-CN" altLang="en-US" sz="1800"/>
              <a:t>在自然语言处理（</a:t>
            </a:r>
            <a:r>
              <a:rPr lang="en-US" altLang="zh-CN" sz="1800"/>
              <a:t>NLP</a:t>
            </a:r>
            <a:r>
              <a:rPr lang="zh-CN" altLang="en-US" sz="1800"/>
              <a:t>）领域，</a:t>
            </a:r>
            <a:r>
              <a:rPr lang="en-US" altLang="zh-CN" sz="1800"/>
              <a:t>Transformer</a:t>
            </a:r>
            <a:r>
              <a:rPr lang="zh-CN" altLang="en-US" sz="1800"/>
              <a:t>模型如</a:t>
            </a:r>
            <a:r>
              <a:rPr lang="en-US" altLang="zh-CN" sz="1800"/>
              <a:t>BERT</a:t>
            </a:r>
            <a:r>
              <a:rPr lang="zh-CN" altLang="en-US" sz="1800"/>
              <a:t>和</a:t>
            </a:r>
            <a:r>
              <a:rPr lang="en-US" altLang="zh-CN" sz="1800"/>
              <a:t>GPT</a:t>
            </a:r>
            <a:r>
              <a:rPr lang="zh-CN" altLang="en-US" sz="1800"/>
              <a:t>通过预训练和微调的方式，在多种文本相关任务中展现出卓越性能。</a:t>
            </a:r>
            <a:endParaRPr lang="zh-CN" altLang="en-US" sz="1800"/>
          </a:p>
          <a:p>
            <a:pPr lvl="2"/>
            <a:r>
              <a:rPr lang="zh-CN" altLang="en-US" sz="1800"/>
              <a:t>在图像处理领域，通过视觉</a:t>
            </a:r>
            <a:r>
              <a:rPr lang="en-US" altLang="zh-CN" sz="1800"/>
              <a:t>Transformer</a:t>
            </a:r>
            <a:r>
              <a:rPr lang="zh-CN" altLang="en-US" sz="1800"/>
              <a:t>（</a:t>
            </a:r>
            <a:r>
              <a:rPr lang="en-US" altLang="zh-CN" sz="1800"/>
              <a:t>ViT</a:t>
            </a:r>
            <a:r>
              <a:rPr lang="zh-CN" altLang="en-US" sz="1800"/>
              <a:t>）模型，</a:t>
            </a:r>
            <a:r>
              <a:rPr lang="zh-CN" altLang="en-US" sz="1800"/>
              <a:t>将图像划分成多个小块（</a:t>
            </a:r>
            <a:r>
              <a:rPr lang="en-US" altLang="zh-CN" sz="1800"/>
              <a:t>patches</a:t>
            </a:r>
            <a:r>
              <a:rPr lang="zh-CN" altLang="en-US" sz="1800"/>
              <a:t>），然后被视为序列输入到</a:t>
            </a:r>
            <a:r>
              <a:rPr lang="en-US" altLang="zh-CN" sz="1800"/>
              <a:t>Transformer</a:t>
            </a:r>
            <a:r>
              <a:rPr lang="zh-CN" altLang="en-US" sz="1800"/>
              <a:t>模型中。这种方法允许模型捕获图像不同区域间的关系，从而用于图像分类、目标检测和其他视觉任务。</a:t>
            </a:r>
            <a:endParaRPr lang="zh-CN" altLang="en-US" sz="1800"/>
          </a:p>
          <a:p>
            <a:pPr lvl="2"/>
            <a:r>
              <a:rPr lang="zh-CN" altLang="en-US" sz="1800"/>
              <a:t>在语音识别</a:t>
            </a:r>
            <a:r>
              <a:rPr lang="zh-CN" altLang="en-US" sz="1800"/>
              <a:t>领域，Transformer模型可以处理音频信号的序列，有效地模拟声音的时间动态。模型可以捕捉长时间跨度内的语音特征，提高了语音到文本的转换精度。</a:t>
            </a:r>
            <a:endParaRPr lang="zh-CN" altLang="en-US" sz="1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2800">
                <a:latin typeface="微软雅黑" panose="020B0503020204020204" pitchFamily="34" charset="-122"/>
                <a:ea typeface="微软雅黑" panose="020B0503020204020204" pitchFamily="34" charset="-122"/>
                <a:sym typeface="+mn-ea"/>
              </a:rPr>
              <a:t>阿里通义千问</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t>对齐模型</a:t>
            </a:r>
            <a:r>
              <a:rPr lang="zh-CN" altLang="en-US" sz="2400" b="1"/>
              <a:t>的性能</a:t>
            </a:r>
            <a:endParaRPr lang="en-US" altLang="zh-CN" sz="2400" b="1"/>
          </a:p>
        </p:txBody>
      </p:sp>
      <p:pic>
        <p:nvPicPr>
          <p:cNvPr id="6" name="图片 5"/>
          <p:cNvPicPr>
            <a:picLocks noChangeAspect="1"/>
          </p:cNvPicPr>
          <p:nvPr/>
        </p:nvPicPr>
        <p:blipFill>
          <a:blip r:embed="rId1"/>
          <a:stretch>
            <a:fillRect/>
          </a:stretch>
        </p:blipFill>
        <p:spPr>
          <a:xfrm>
            <a:off x="910590" y="1983740"/>
            <a:ext cx="7322820" cy="36957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rPr>
              <a:t>字节豆包</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t>国内月活最高的大模型</a:t>
            </a:r>
            <a:endParaRPr lang="zh-CN" altLang="en-US" sz="2400" b="1"/>
          </a:p>
          <a:p>
            <a:endParaRPr lang="zh-CN" altLang="en-US" sz="2400" b="1"/>
          </a:p>
        </p:txBody>
      </p:sp>
      <p:pic>
        <p:nvPicPr>
          <p:cNvPr id="4" name="图片 3" descr="84dc933b19571c2143206a24d22b289"/>
          <p:cNvPicPr>
            <a:picLocks noChangeAspect="1"/>
          </p:cNvPicPr>
          <p:nvPr/>
        </p:nvPicPr>
        <p:blipFill>
          <a:blip r:embed="rId1"/>
          <a:stretch>
            <a:fillRect/>
          </a:stretch>
        </p:blipFill>
        <p:spPr>
          <a:xfrm>
            <a:off x="5185410" y="297180"/>
            <a:ext cx="3726815" cy="602170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110">
                <a:latin typeface="微软雅黑" panose="020B0503020204020204" pitchFamily="34" charset="-122"/>
                <a:ea typeface="微软雅黑" panose="020B0503020204020204" pitchFamily="34" charset="-122"/>
              </a:rPr>
              <a:t>字节豆包</a:t>
            </a:r>
            <a:endParaRPr lang="zh-CN" altLang="en-US" sz="311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1"/>
            <a:r>
              <a:rPr lang="zh-CN" altLang="en-US" sz="2400"/>
              <a:t>模型家族庞大，针对不同场景有多种适配</a:t>
            </a:r>
            <a:r>
              <a:rPr lang="zh-CN" altLang="en-US" sz="2400"/>
              <a:t>模型</a:t>
            </a:r>
            <a:endParaRPr lang="zh-CN" altLang="en-US" sz="2400"/>
          </a:p>
          <a:p>
            <a:pPr lvl="1"/>
            <a:r>
              <a:rPr lang="zh-CN" altLang="en-US" sz="2400"/>
              <a:t>下游应用</a:t>
            </a:r>
            <a:r>
              <a:rPr lang="zh-CN" altLang="en-US" sz="2400"/>
              <a:t>生态丰富</a:t>
            </a:r>
            <a:endParaRPr lang="zh-CN" altLang="en-US" sz="2400"/>
          </a:p>
        </p:txBody>
      </p:sp>
      <p:pic>
        <p:nvPicPr>
          <p:cNvPr id="6" name="图片 5"/>
          <p:cNvPicPr>
            <a:picLocks noChangeAspect="1"/>
          </p:cNvPicPr>
          <p:nvPr/>
        </p:nvPicPr>
        <p:blipFill>
          <a:blip r:embed="rId1"/>
          <a:stretch>
            <a:fillRect/>
          </a:stretch>
        </p:blipFill>
        <p:spPr>
          <a:xfrm>
            <a:off x="282575" y="2052320"/>
            <a:ext cx="8700135" cy="333184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rPr>
              <a:t>百度文心一言</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t>三大主力模型</a:t>
            </a:r>
            <a:endParaRPr lang="zh-CN" altLang="en-US" sz="2400" b="1"/>
          </a:p>
          <a:p>
            <a:pPr lvl="1"/>
            <a:r>
              <a:rPr lang="zh-CN" altLang="en-US" sz="2100"/>
              <a:t>文心大模型</a:t>
            </a:r>
            <a:r>
              <a:rPr lang="en-US" altLang="zh-CN" sz="2100"/>
              <a:t>3.5</a:t>
            </a:r>
            <a:r>
              <a:rPr lang="zh-CN" altLang="en-US" sz="2100"/>
              <a:t>（免费）</a:t>
            </a:r>
            <a:endParaRPr lang="en-US" altLang="zh-CN" sz="2100"/>
          </a:p>
          <a:p>
            <a:pPr lvl="1"/>
            <a:r>
              <a:rPr lang="zh-CN" altLang="en-US" sz="2100"/>
              <a:t>文心大模型</a:t>
            </a:r>
            <a:r>
              <a:rPr lang="en-US" altLang="zh-CN" sz="2100"/>
              <a:t>4.0</a:t>
            </a:r>
            <a:r>
              <a:rPr lang="zh-CN" altLang="en-US" sz="2100"/>
              <a:t>（付费）</a:t>
            </a:r>
            <a:endParaRPr lang="en-US" altLang="zh-CN" sz="2100"/>
          </a:p>
          <a:p>
            <a:pPr lvl="1"/>
            <a:r>
              <a:rPr lang="zh-CN" altLang="en-US" sz="2100"/>
              <a:t>文心大模型</a:t>
            </a:r>
            <a:r>
              <a:rPr lang="en-US" altLang="zh-CN" sz="2100"/>
              <a:t>4.0 Turbo</a:t>
            </a:r>
            <a:r>
              <a:rPr lang="zh-CN" altLang="en-US" sz="2100"/>
              <a:t>（</a:t>
            </a:r>
            <a:r>
              <a:rPr lang="zh-CN" altLang="en-US" sz="2100"/>
              <a:t>付费）</a:t>
            </a:r>
            <a:endParaRPr lang="zh-CN" altLang="en-US" sz="2100"/>
          </a:p>
          <a:p>
            <a:pPr marL="342900" lvl="1" indent="-342900" algn="l">
              <a:buSzTx/>
              <a:buFont typeface="ZapfDingbatsITC" charset="0"/>
              <a:buChar char="❈"/>
            </a:pPr>
            <a:r>
              <a:rPr lang="zh-CN" altLang="en-US" sz="2400" b="1"/>
              <a:t>文心</a:t>
            </a:r>
            <a:r>
              <a:rPr lang="en-US" altLang="zh-CN" sz="2400" b="1"/>
              <a:t>4.0 Turbo</a:t>
            </a:r>
            <a:r>
              <a:rPr lang="zh-CN" altLang="en-US" sz="2400" b="1"/>
              <a:t>特性</a:t>
            </a:r>
            <a:endParaRPr lang="zh-CN" altLang="en-US" sz="2400" b="1"/>
          </a:p>
          <a:p>
            <a:pPr marL="800100" lvl="2" indent="-342900" algn="l">
              <a:buSzTx/>
              <a:buFont typeface="ZapfDingbatsITC" charset="0"/>
              <a:buChar char="❈"/>
            </a:pPr>
            <a:r>
              <a:rPr lang="zh-CN" altLang="en-US" sz="2100"/>
              <a:t>上下文输入长度从</a:t>
            </a:r>
            <a:r>
              <a:rPr lang="en-US" altLang="zh-CN" sz="2100"/>
              <a:t>4.0</a:t>
            </a:r>
            <a:r>
              <a:rPr lang="zh-CN" altLang="en-US" sz="2100"/>
              <a:t>的</a:t>
            </a:r>
            <a:r>
              <a:rPr lang="en-US" altLang="zh-CN" sz="2100"/>
              <a:t>2K tokens</a:t>
            </a:r>
            <a:r>
              <a:rPr lang="zh-CN" altLang="en-US" sz="2100"/>
              <a:t>升级到了</a:t>
            </a:r>
            <a:r>
              <a:rPr lang="en-US" altLang="zh-CN" sz="2100"/>
              <a:t>128K</a:t>
            </a:r>
            <a:endParaRPr lang="en-US" altLang="zh-CN" sz="2100"/>
          </a:p>
          <a:p>
            <a:pPr marL="800100" lvl="2" indent="-342900" algn="l">
              <a:buSzTx/>
              <a:buFont typeface="ZapfDingbatsITC" charset="0"/>
              <a:buChar char="❈"/>
            </a:pPr>
            <a:r>
              <a:rPr lang="zh-CN" altLang="en-US" sz="2100"/>
              <a:t>能同时阅读</a:t>
            </a:r>
            <a:r>
              <a:rPr lang="en-US" altLang="zh-CN" sz="2100"/>
              <a:t>100</a:t>
            </a:r>
            <a:r>
              <a:rPr lang="zh-CN" altLang="en-US" sz="2100"/>
              <a:t>个文件或</a:t>
            </a:r>
            <a:r>
              <a:rPr lang="zh-CN" altLang="en-US" sz="2100"/>
              <a:t>网址</a:t>
            </a:r>
            <a:endParaRPr lang="zh-CN" altLang="en-US" sz="2100"/>
          </a:p>
          <a:p>
            <a:pPr marL="800100" lvl="2" indent="-342900" algn="l">
              <a:buSzTx/>
              <a:buFont typeface="ZapfDingbatsITC" charset="0"/>
              <a:buChar char="❈"/>
            </a:pPr>
            <a:r>
              <a:rPr lang="zh-CN" altLang="en-US" sz="2100"/>
              <a:t>生成图的分辨率从</a:t>
            </a:r>
            <a:r>
              <a:rPr lang="en-US" altLang="zh-CN" sz="2100"/>
              <a:t>512*512</a:t>
            </a:r>
            <a:r>
              <a:rPr lang="zh-CN" altLang="en-US" sz="2100"/>
              <a:t>升级到了</a:t>
            </a:r>
            <a:r>
              <a:rPr lang="en-US" altLang="zh-CN" sz="2100"/>
              <a:t>1024*1024</a:t>
            </a:r>
            <a:endParaRPr lang="zh-CN" altLang="en-US" sz="2100"/>
          </a:p>
          <a:p>
            <a:pPr marL="342900" lvl="1" indent="-342900" algn="l">
              <a:buSzTx/>
              <a:buFont typeface="ZapfDingbatsITC" charset="0"/>
              <a:buChar char="❈"/>
            </a:pPr>
            <a:endParaRPr lang="zh-CN" altLang="en-US" sz="21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a:t>Kimi</a:t>
            </a:r>
            <a:endParaRPr lang="en-US" altLang="zh-CN" sz="2800"/>
          </a:p>
        </p:txBody>
      </p:sp>
      <p:sp>
        <p:nvSpPr>
          <p:cNvPr id="3" name="内容占位符 2"/>
          <p:cNvSpPr>
            <a:spLocks noGrp="1"/>
          </p:cNvSpPr>
          <p:nvPr>
            <p:ph idx="1"/>
          </p:nvPr>
        </p:nvSpPr>
        <p:spPr/>
        <p:txBody>
          <a:bodyPr/>
          <a:p>
            <a:r>
              <a:rPr lang="zh-CN" altLang="en-US" sz="2400"/>
              <a:t>支持</a:t>
            </a:r>
            <a:r>
              <a:rPr lang="en-US" altLang="zh-CN" sz="2400"/>
              <a:t>200</a:t>
            </a:r>
            <a:r>
              <a:rPr lang="zh-CN" altLang="en-US" sz="2400"/>
              <a:t>万字的文本处理能力</a:t>
            </a:r>
            <a:endParaRPr lang="zh-CN" altLang="en-US" sz="2400"/>
          </a:p>
          <a:p>
            <a:r>
              <a:rPr lang="zh-CN" altLang="en-US" sz="2400"/>
              <a:t>能解析多种格式文件，包括</a:t>
            </a:r>
            <a:r>
              <a:rPr lang="en-US" altLang="zh-CN" sz="2400"/>
              <a:t>PDF</a:t>
            </a:r>
            <a:r>
              <a:rPr lang="zh-CN" altLang="en-US" sz="2400"/>
              <a:t>，</a:t>
            </a:r>
            <a:r>
              <a:rPr lang="en-US" altLang="zh-CN" sz="2400"/>
              <a:t>Word</a:t>
            </a:r>
            <a:r>
              <a:rPr lang="zh-CN" altLang="en-US" sz="2400"/>
              <a:t>，</a:t>
            </a:r>
            <a:r>
              <a:rPr lang="en-US" altLang="zh-CN" sz="2400"/>
              <a:t>PPT</a:t>
            </a:r>
            <a:r>
              <a:rPr lang="zh-CN" altLang="en-US" sz="2400"/>
              <a:t>，图片等</a:t>
            </a:r>
            <a:endParaRPr lang="zh-CN" altLang="en-US" sz="2400"/>
          </a:p>
          <a:p>
            <a:r>
              <a:rPr lang="en-US" altLang="zh-CN" sz="2400"/>
              <a:t>擅长从长文本中提炼关键信息，快速生成摘要</a:t>
            </a:r>
            <a:r>
              <a:rPr lang="zh-CN" altLang="en-US" sz="2400"/>
              <a:t>，帮助用户高效获取核心内容</a:t>
            </a:r>
            <a:endParaRPr lang="zh-CN" altLang="en-US" sz="2400"/>
          </a:p>
          <a:p>
            <a:r>
              <a:rPr lang="zh-CN" altLang="en-US" sz="2400"/>
              <a:t>Kimi在专业学术论文翻译与理解、法律问题分析、API开发文档解读等领域表现出色，满足专业用户的需求</a:t>
            </a:r>
            <a:endParaRPr lang="zh-CN" altLang="en-US" sz="2400"/>
          </a:p>
          <a:p>
            <a:endParaRPr lang="zh-CN" altLang="en-US"/>
          </a:p>
          <a:p>
            <a:endParaRPr lang="zh-CN" altLang="en-US"/>
          </a:p>
          <a:p>
            <a:pPr marL="457200" lvl="1" indent="0">
              <a:buNone/>
            </a:pP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kumimoji="1" sz="3200">
                <a:sym typeface="+mn-ea"/>
              </a:rPr>
              <a:t>Thanks</a:t>
            </a:r>
            <a:endParaRPr kumimoji="1" sz="3200">
              <a:sym typeface="+mn-ea"/>
            </a:endParaRPr>
          </a:p>
        </p:txBody>
      </p:sp>
      <p:sp>
        <p:nvSpPr>
          <p:cNvPr id="3" name="副标题 2"/>
          <p:cNvSpPr>
            <a:spLocks noGrp="1"/>
          </p:cNvSpPr>
          <p:nvPr>
            <p:ph type="subTitle" idx="1"/>
          </p:nvPr>
        </p:nvSpPr>
        <p:spPr/>
        <p:txBody>
          <a:bodyPr/>
          <a:p>
            <a:r>
              <a:rPr lang="zh-CN" altLang="en-US" sz="2800"/>
              <a:t>汇报人：李明</a:t>
            </a:r>
            <a:endParaRPr lang="zh-CN"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2800">
                <a:latin typeface="微软雅黑" panose="020B0503020204020204" pitchFamily="34" charset="-122"/>
                <a:ea typeface="微软雅黑" panose="020B0503020204020204" pitchFamily="34" charset="-122"/>
              </a:rPr>
              <a:t>现有通用大模型比较</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lnSpcReduction="10000"/>
          </a:bodyPr>
          <a:p>
            <a:r>
              <a:rPr lang="zh-CN" altLang="en-US" sz="2400" b="1"/>
              <a:t>国外</a:t>
            </a:r>
            <a:r>
              <a:rPr lang="en-US" altLang="zh-CN" sz="2400" b="1"/>
              <a:t> </a:t>
            </a:r>
            <a:r>
              <a:rPr lang="en-US" altLang="zh-CN"/>
              <a:t>                          </a:t>
            </a:r>
            <a:r>
              <a:rPr lang="zh-CN" altLang="en-US" sz="2400" b="1"/>
              <a:t>国内</a:t>
            </a:r>
            <a:endParaRPr lang="zh-CN" altLang="en-US"/>
          </a:p>
          <a:p>
            <a:pPr lvl="1"/>
            <a:r>
              <a:rPr lang="en-US" altLang="zh-CN" sz="2100"/>
              <a:t>GPT</a:t>
            </a:r>
            <a:r>
              <a:rPr lang="en-US" altLang="zh-CN"/>
              <a:t>                            </a:t>
            </a:r>
            <a:r>
              <a:rPr lang="zh-CN" altLang="en-US" sz="2100"/>
              <a:t>腾讯混元</a:t>
            </a:r>
            <a:endParaRPr lang="en-US" altLang="zh-CN" sz="2100"/>
          </a:p>
          <a:p>
            <a:pPr lvl="1"/>
            <a:r>
              <a:rPr lang="en-US" altLang="zh-CN" sz="2100"/>
              <a:t>Claude                                </a:t>
            </a:r>
            <a:r>
              <a:rPr lang="zh-CN" altLang="en-US" sz="2100"/>
              <a:t>百度文心一言</a:t>
            </a:r>
            <a:endParaRPr lang="en-US" altLang="zh-CN" sz="2100"/>
          </a:p>
          <a:p>
            <a:pPr lvl="1"/>
            <a:r>
              <a:rPr lang="en-US" altLang="zh-CN" sz="2100"/>
              <a:t>Gemini                                </a:t>
            </a:r>
            <a:r>
              <a:rPr lang="zh-CN" altLang="en-US" sz="2100"/>
              <a:t>阿里通义千问</a:t>
            </a:r>
            <a:endParaRPr lang="en-US" altLang="zh-CN" sz="2100"/>
          </a:p>
          <a:p>
            <a:pPr lvl="1"/>
            <a:r>
              <a:rPr lang="en-US" altLang="zh-CN" sz="2100"/>
              <a:t>LLaMA                                 </a:t>
            </a:r>
            <a:r>
              <a:rPr lang="zh-CN" altLang="en-US" sz="2100"/>
              <a:t>字节豆包</a:t>
            </a:r>
            <a:endParaRPr lang="en-US" altLang="zh-CN" sz="2100"/>
          </a:p>
          <a:p>
            <a:pPr lvl="1"/>
            <a:r>
              <a:rPr lang="en-US" altLang="zh-CN" sz="2100"/>
              <a:t>BERT                                    </a:t>
            </a:r>
            <a:r>
              <a:rPr lang="zh-CN" altLang="en-US" sz="2100"/>
              <a:t>讯飞星火</a:t>
            </a:r>
            <a:r>
              <a:rPr lang="en-US" altLang="zh-CN" sz="2100"/>
              <a:t>                                        </a:t>
            </a:r>
            <a:endParaRPr lang="en-US" altLang="zh-CN" sz="2100"/>
          </a:p>
          <a:p>
            <a:pPr lvl="1"/>
            <a:r>
              <a:rPr lang="en-US" altLang="zh-CN" sz="2100"/>
              <a:t>DALL-E                                 Kimi</a:t>
            </a:r>
            <a:endParaRPr lang="en-US" altLang="zh-CN" sz="2100"/>
          </a:p>
          <a:p>
            <a:pPr lvl="1"/>
            <a:r>
              <a:rPr lang="en-US" altLang="zh-CN" sz="2100"/>
              <a:t>CLIP</a:t>
            </a:r>
            <a:endParaRPr lang="en-US" altLang="zh-CN" sz="2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sz="2800">
                <a:latin typeface="微软雅黑" panose="020B0503020204020204" pitchFamily="34" charset="-122"/>
                <a:ea typeface="微软雅黑" panose="020B0503020204020204" pitchFamily="34" charset="-122"/>
              </a:rPr>
              <a:t>GPT-3</a:t>
            </a:r>
            <a:endParaRPr lang="en-US" altLang="zh-CN" sz="2800">
              <a:latin typeface="微软雅黑" panose="020B0503020204020204" pitchFamily="34" charset="-122"/>
              <a:ea typeface="微软雅黑" panose="020B0503020204020204" pitchFamily="34" charset="-122"/>
            </a:endParaRPr>
          </a:p>
        </p:txBody>
      </p:sp>
      <p:pic>
        <p:nvPicPr>
          <p:cNvPr id="5" name="内容占位符 4"/>
          <p:cNvPicPr>
            <a:picLocks noChangeAspect="1"/>
          </p:cNvPicPr>
          <p:nvPr>
            <p:ph idx="1"/>
          </p:nvPr>
        </p:nvPicPr>
        <p:blipFill>
          <a:blip r:embed="rId1"/>
          <a:stretch>
            <a:fillRect/>
          </a:stretch>
        </p:blipFill>
        <p:spPr>
          <a:xfrm>
            <a:off x="350520" y="960755"/>
            <a:ext cx="7762875" cy="5067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en-US" altLang="zh-CN" sz="2800" dirty="0">
                <a:sym typeface="+mn-ea"/>
              </a:rPr>
              <a:t>GPT-3</a:t>
            </a:r>
            <a:endParaRPr lang="zh-CN" altLang="en-US" sz="2800"/>
          </a:p>
        </p:txBody>
      </p:sp>
      <p:sp>
        <p:nvSpPr>
          <p:cNvPr id="3" name="内容占位符 2"/>
          <p:cNvSpPr>
            <a:spLocks noGrp="1"/>
          </p:cNvSpPr>
          <p:nvPr>
            <p:ph idx="1"/>
          </p:nvPr>
        </p:nvSpPr>
        <p:spPr/>
        <p:txBody>
          <a:bodyPr/>
          <a:p>
            <a:pPr lvl="1"/>
            <a:r>
              <a:rPr lang="zh-CN" altLang="en-US" sz="2400" b="1"/>
              <a:t>模型架构</a:t>
            </a:r>
            <a:endParaRPr lang="zh-CN" altLang="en-US" sz="2400" b="1"/>
          </a:p>
          <a:p>
            <a:pPr lvl="1"/>
            <a:endParaRPr lang="zh-CN" altLang="en-US"/>
          </a:p>
          <a:p>
            <a:pPr lvl="1"/>
            <a:endParaRPr lang="zh-CN" altLang="en-US"/>
          </a:p>
          <a:p>
            <a:pPr lvl="2"/>
            <a:r>
              <a:rPr lang="en-US" altLang="zh-CN" sz="2100"/>
              <a:t>GPT-3 </a:t>
            </a:r>
            <a:r>
              <a:rPr lang="zh-CN" altLang="en-US" sz="2100"/>
              <a:t>是一种自回归模型，采用仅解码器的</a:t>
            </a:r>
            <a:r>
              <a:rPr lang="en-US" altLang="zh-CN" sz="2100"/>
              <a:t> Transformer </a:t>
            </a:r>
            <a:r>
              <a:rPr lang="zh-CN" altLang="en-US" sz="2100"/>
              <a:t>架构。它通过预测序列中给定所有前面单词的下一个单词来生成文本，专注于生成连贯且与上下文相关的文本。</a:t>
            </a:r>
            <a:endParaRPr lang="zh-CN" altLang="en-US" sz="2100"/>
          </a:p>
          <a:p>
            <a:pPr lvl="2"/>
            <a:r>
              <a:rPr lang="zh-CN" altLang="en-US" sz="2100"/>
              <a:t>参数说明</a:t>
            </a:r>
            <a:endParaRPr lang="zh-CN" altLang="en-US" sz="2100"/>
          </a:p>
          <a:p>
            <a:pPr lvl="3"/>
            <a:r>
              <a:rPr lang="en-US" altLang="zh-CN" sz="1800"/>
              <a:t>n_params: </a:t>
            </a:r>
            <a:r>
              <a:rPr lang="zh-CN" altLang="en-US" sz="1800"/>
              <a:t>模型中总的参数</a:t>
            </a:r>
            <a:r>
              <a:rPr lang="zh-CN" altLang="en-US" sz="1800"/>
              <a:t>数量</a:t>
            </a:r>
            <a:endParaRPr lang="zh-CN" altLang="en-US" sz="1800"/>
          </a:p>
          <a:p>
            <a:pPr lvl="3"/>
            <a:r>
              <a:rPr lang="en-US" altLang="zh-CN" sz="1800"/>
              <a:t>n_layers: </a:t>
            </a:r>
            <a:r>
              <a:rPr lang="zh-CN" altLang="en-US" sz="1800"/>
              <a:t>模型的中的</a:t>
            </a:r>
            <a:r>
              <a:rPr lang="en-US" altLang="zh-CN" sz="1800"/>
              <a:t>Transformer</a:t>
            </a:r>
            <a:r>
              <a:rPr lang="zh-CN" altLang="en-US" sz="1800"/>
              <a:t>层的</a:t>
            </a:r>
            <a:r>
              <a:rPr lang="zh-CN" altLang="en-US" sz="1800"/>
              <a:t>数量</a:t>
            </a:r>
            <a:endParaRPr lang="zh-CN" altLang="en-US" sz="1800"/>
          </a:p>
          <a:p>
            <a:pPr lvl="3"/>
            <a:r>
              <a:rPr lang="en-US" altLang="zh-CN" sz="1800"/>
              <a:t>d_model: </a:t>
            </a:r>
            <a:r>
              <a:rPr lang="zh-CN" altLang="en-US" sz="1800"/>
              <a:t>模型每一层中输入输出的维度，即模型的</a:t>
            </a:r>
            <a:r>
              <a:rPr lang="en-US" altLang="zh-CN" sz="1800"/>
              <a:t>“</a:t>
            </a:r>
            <a:r>
              <a:rPr lang="zh-CN" altLang="en-US" sz="1800"/>
              <a:t>宽度</a:t>
            </a:r>
            <a:r>
              <a:rPr lang="en-US" altLang="zh-CN" sz="1800"/>
              <a:t>”</a:t>
            </a:r>
            <a:endParaRPr lang="en-US" altLang="zh-CN" sz="1800"/>
          </a:p>
          <a:p>
            <a:pPr lvl="3"/>
            <a:r>
              <a:rPr lang="en-US" altLang="zh-CN" sz="1800"/>
              <a:t>n_heads: </a:t>
            </a:r>
            <a:r>
              <a:rPr lang="zh-CN" altLang="en-US" sz="1800"/>
              <a:t>模型中每个注意力层的注意力头的</a:t>
            </a:r>
            <a:r>
              <a:rPr lang="zh-CN" altLang="en-US" sz="1800"/>
              <a:t>数量</a:t>
            </a:r>
            <a:endParaRPr lang="zh-CN" altLang="en-US" sz="1800"/>
          </a:p>
          <a:p>
            <a:pPr lvl="3"/>
            <a:r>
              <a:rPr lang="en-US" altLang="zh-CN" sz="1800"/>
              <a:t>d_head: </a:t>
            </a:r>
            <a:r>
              <a:rPr lang="zh-CN" altLang="en-US" sz="1800"/>
              <a:t>模型中每个注意力头的</a:t>
            </a:r>
            <a:r>
              <a:rPr lang="zh-CN" altLang="en-US" sz="1800"/>
              <a:t>维度</a:t>
            </a:r>
            <a:endParaRPr lang="zh-CN" altLang="en-US" sz="1800"/>
          </a:p>
        </p:txBody>
      </p:sp>
      <p:pic>
        <p:nvPicPr>
          <p:cNvPr id="14" name="图片 13"/>
          <p:cNvPicPr>
            <a:picLocks noChangeAspect="1"/>
          </p:cNvPicPr>
          <p:nvPr/>
        </p:nvPicPr>
        <p:blipFill>
          <a:blip r:embed="rId1"/>
          <a:stretch>
            <a:fillRect/>
          </a:stretch>
        </p:blipFill>
        <p:spPr>
          <a:xfrm>
            <a:off x="258445" y="2019300"/>
            <a:ext cx="8885555" cy="369570"/>
          </a:xfrm>
          <a:prstGeom prst="rect">
            <a:avLst/>
          </a:prstGeom>
        </p:spPr>
      </p:pic>
      <p:pic>
        <p:nvPicPr>
          <p:cNvPr id="6" name="图片 5"/>
          <p:cNvPicPr>
            <a:picLocks noChangeAspect="1"/>
          </p:cNvPicPr>
          <p:nvPr/>
        </p:nvPicPr>
        <p:blipFill>
          <a:blip r:embed="rId2"/>
          <a:stretch>
            <a:fillRect/>
          </a:stretch>
        </p:blipFill>
        <p:spPr>
          <a:xfrm>
            <a:off x="325195" y="1705400"/>
            <a:ext cx="8818730" cy="375071"/>
          </a:xfrm>
          <a:prstGeom prst="rect">
            <a:avLst/>
          </a:prstGeom>
        </p:spPr>
      </p:pic>
    </p:spTree>
  </p:cSld>
  <p:clrMapOvr>
    <a:masterClrMapping/>
  </p:clrMapOvr>
</p:sld>
</file>

<file path=ppt/tags/tag1.xml><?xml version="1.0" encoding="utf-8"?>
<p:tagLst xmlns:p="http://schemas.openxmlformats.org/presentationml/2006/main">
  <p:tag name="commondata" val="eyJoZGlkIjoiOTRkYjIxZWEyNTI0MWM4NjAzZmNmZDI2ZTZlY2EwMjkifQ=="/>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6245</Words>
  <Application>WPS 演示</Application>
  <PresentationFormat>On-screen Show (4:3)</PresentationFormat>
  <Paragraphs>447</Paragraphs>
  <Slides>65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Arial</vt:lpstr>
      <vt:lpstr>宋体</vt:lpstr>
      <vt:lpstr>Wingdings</vt:lpstr>
      <vt:lpstr>Arial</vt:lpstr>
      <vt:lpstr>微软雅黑</vt:lpstr>
      <vt:lpstr>ZapfDingbatsITC</vt:lpstr>
      <vt:lpstr>SWAstro</vt:lpstr>
      <vt:lpstr>ArialUnicodeMS</vt:lpstr>
      <vt:lpstr>Apple Chancery</vt:lpstr>
      <vt:lpstr>Curlz MT</vt:lpstr>
      <vt:lpstr>Calibri</vt:lpstr>
      <vt:lpstr>Arial Unicode MS</vt:lpstr>
      <vt:lpstr>Office 主题</vt:lpstr>
      <vt:lpstr>四、现有通用大模型比较</vt:lpstr>
      <vt:lpstr>通用大模型介绍</vt:lpstr>
      <vt:lpstr>通用大模型介绍</vt:lpstr>
      <vt:lpstr>通用大模型介绍</vt:lpstr>
      <vt:lpstr>通用大模型的根本特征</vt:lpstr>
      <vt:lpstr>通用大模型的根本特征</vt:lpstr>
      <vt:lpstr>现有通用大模型比较</vt:lpstr>
      <vt:lpstr>GPT-3</vt:lpstr>
      <vt:lpstr>GPT-3</vt:lpstr>
      <vt:lpstr>GPT-3</vt:lpstr>
      <vt:lpstr>GPT-3</vt:lpstr>
      <vt:lpstr>GPT-3</vt:lpstr>
      <vt:lpstr>GPT-3</vt:lpstr>
      <vt:lpstr>GPT-4</vt:lpstr>
      <vt:lpstr>GPT-4</vt:lpstr>
      <vt:lpstr>GPT-4</vt:lpstr>
      <vt:lpstr>Claude</vt:lpstr>
      <vt:lpstr>Claude</vt:lpstr>
      <vt:lpstr>Claude</vt:lpstr>
      <vt:lpstr>Claude</vt:lpstr>
      <vt:lpstr>Claude</vt:lpstr>
      <vt:lpstr>Gemini</vt:lpstr>
      <vt:lpstr>Gemini</vt:lpstr>
      <vt:lpstr>Gemini</vt:lpstr>
      <vt:lpstr>Gemini</vt:lpstr>
      <vt:lpstr>Gemini</vt:lpstr>
      <vt:lpstr>Gemini</vt:lpstr>
      <vt:lpstr>LLaMA</vt:lpstr>
      <vt:lpstr>LLaMA</vt:lpstr>
      <vt:lpstr>LLaMA</vt:lpstr>
      <vt:lpstr>LLaMA</vt:lpstr>
      <vt:lpstr>LLaMA</vt:lpstr>
      <vt:lpstr>LLaMA</vt:lpstr>
      <vt:lpstr>LLaMA</vt:lpstr>
      <vt:lpstr>LLaMA</vt:lpstr>
      <vt:lpstr>LLaMA</vt:lpstr>
      <vt:lpstr>LLaMA</vt:lpstr>
      <vt:lpstr>BERT</vt:lpstr>
      <vt:lpstr>BERT</vt:lpstr>
      <vt:lpstr>BERT</vt:lpstr>
      <vt:lpstr>BERT</vt:lpstr>
      <vt:lpstr>DALL-E</vt:lpstr>
      <vt:lpstr>DALL-E</vt:lpstr>
      <vt:lpstr>DALL-E</vt:lpstr>
      <vt:lpstr>CLIP(contrastive Language-Image Pretraining)</vt:lpstr>
      <vt:lpstr>CLIP</vt:lpstr>
      <vt:lpstr>CLIP</vt:lpstr>
      <vt:lpstr>腾讯混元</vt:lpstr>
      <vt:lpstr>MoE Model</vt:lpstr>
      <vt:lpstr>MoE Model</vt:lpstr>
      <vt:lpstr>MoE Model</vt:lpstr>
      <vt:lpstr>MoE Model</vt:lpstr>
      <vt:lpstr>MoE Model</vt:lpstr>
      <vt:lpstr>腾讯混元</vt:lpstr>
      <vt:lpstr>腾讯混元</vt:lpstr>
      <vt:lpstr>阿里通义千问</vt:lpstr>
      <vt:lpstr>阿里通义千问</vt:lpstr>
      <vt:lpstr>阿里通义千问</vt:lpstr>
      <vt:lpstr>阿里通义千问</vt:lpstr>
      <vt:lpstr>阿里通义千问</vt:lpstr>
      <vt:lpstr>字节豆包</vt:lpstr>
      <vt:lpstr>字节豆包</vt:lpstr>
      <vt:lpstr>百度文心一言</vt:lpstr>
      <vt:lpstr>Kimi</vt:lpstr>
      <vt:lpstr>四、现有通用大模型比较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mxl.cs.pku@gmail.com</dc:creator>
  <cp:lastModifiedBy>凤鸣朝阳</cp:lastModifiedBy>
  <cp:revision>397</cp:revision>
  <dcterms:created xsi:type="dcterms:W3CDTF">2017-05-11T08:02:00Z</dcterms:created>
  <dcterms:modified xsi:type="dcterms:W3CDTF">2024-11-23T02:10:27Z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43AB408067FD46768F82DDD32A19E4CF_11</vt:lpwstr>
  </property>
  <property fmtid="{D5CDD505-2E9C-101B-9397-08002B2CF9AE}" pid="3" name="KSOProductBuildVer">
    <vt:lpwstr>2052-12.1.0.18912</vt:lpwstr>
  </property>
</Properties>
</file>